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67" r:id="rId2"/>
    <p:sldId id="679" r:id="rId3"/>
    <p:sldId id="686" r:id="rId4"/>
    <p:sldId id="654" r:id="rId5"/>
    <p:sldId id="677" r:id="rId6"/>
    <p:sldId id="680" r:id="rId7"/>
    <p:sldId id="681" r:id="rId8"/>
    <p:sldId id="692" r:id="rId9"/>
    <p:sldId id="652" r:id="rId10"/>
    <p:sldId id="682" r:id="rId11"/>
    <p:sldId id="685" r:id="rId12"/>
    <p:sldId id="688" r:id="rId13"/>
    <p:sldId id="689" r:id="rId14"/>
    <p:sldId id="690" r:id="rId15"/>
    <p:sldId id="687" r:id="rId16"/>
    <p:sldId id="647" r:id="rId17"/>
    <p:sldId id="660" r:id="rId18"/>
    <p:sldId id="691" r:id="rId19"/>
    <p:sldId id="659" r:id="rId20"/>
    <p:sldId id="670" r:id="rId21"/>
    <p:sldId id="6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22" userDrawn="1">
          <p15:clr>
            <a:srgbClr val="A4A3A4"/>
          </p15:clr>
        </p15:guide>
        <p15:guide id="2" pos="61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arcd" initials="e" lastIdx="1" clrIdx="0">
    <p:extLst>
      <p:ext uri="{19B8F6BF-5375-455C-9EA6-DF929625EA0E}">
        <p15:presenceInfo xmlns:p15="http://schemas.microsoft.com/office/powerpoint/2012/main" userId="earc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1D1"/>
    <a:srgbClr val="31EF55"/>
    <a:srgbClr val="5C8EB0"/>
    <a:srgbClr val="2424A6"/>
    <a:srgbClr val="0A8421"/>
    <a:srgbClr val="E72727"/>
    <a:srgbClr val="E7E7E7"/>
    <a:srgbClr val="A1A1A1"/>
    <a:srgbClr val="DBDBDB"/>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3" autoAdjust="0"/>
    <p:restoredTop sz="90071" autoAdjust="0"/>
  </p:normalViewPr>
  <p:slideViewPr>
    <p:cSldViewPr snapToGrid="0" snapToObjects="1" showGuides="1">
      <p:cViewPr varScale="1">
        <p:scale>
          <a:sx n="65" d="100"/>
          <a:sy n="65" d="100"/>
        </p:scale>
        <p:origin x="410" y="41"/>
      </p:cViewPr>
      <p:guideLst>
        <p:guide orient="horz" pos="822"/>
        <p:guide pos="617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3DCC4-8864-344E-9566-2C5C3A0DA844}" type="datetimeFigureOut">
              <a:rPr lang="en-US" smtClean="0"/>
              <a:pPr/>
              <a:t>12/6/2019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B07A81-DDE6-D64E-806B-4CCFA15495D3}" type="slidenum">
              <a:rPr lang="en-US" smtClean="0"/>
              <a:pPr/>
              <a:t>‹#›</a:t>
            </a:fld>
            <a:endParaRPr lang="en-US"/>
          </a:p>
        </p:txBody>
      </p:sp>
    </p:spTree>
    <p:extLst>
      <p:ext uri="{BB962C8B-B14F-4D97-AF65-F5344CB8AC3E}">
        <p14:creationId xmlns:p14="http://schemas.microsoft.com/office/powerpoint/2010/main" val="24987515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ncomms15593#ref17"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ncomms15593#f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ncomms15593#ref1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ature.com/articles/ncomms15593#f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ncomms15593#ref17"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ature.com/articles/ncomms15593#f3"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ncomms15593#ref1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nature.com/articles/ncomms15593#f3"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nature.com/articles/ncomms15593#ref31" TargetMode="External"/><Relationship Id="rId3" Type="http://schemas.openxmlformats.org/officeDocument/2006/relationships/hyperlink" Target="https://www.nature.com/articles/ncomms15593#s1" TargetMode="External"/><Relationship Id="rId7" Type="http://schemas.openxmlformats.org/officeDocument/2006/relationships/hyperlink" Target="https://www.nature.com/articles/ncomms15593#ref30"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ature.com/articles/ncomms15593#ref29" TargetMode="External"/><Relationship Id="rId5" Type="http://schemas.openxmlformats.org/officeDocument/2006/relationships/hyperlink" Target="https://www.nature.com/articles/ncomms15593#ref28" TargetMode="External"/><Relationship Id="rId4" Type="http://schemas.openxmlformats.org/officeDocument/2006/relationships/hyperlink" Target="https://www.nature.com/articles/ncomms15593#f4"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ncomms15593#ref17"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nature.com/articles/ncomms15593#f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smtClean="0"/>
              <a:t>Point out salient features of Earth’s field. </a:t>
            </a:r>
          </a:p>
        </p:txBody>
      </p:sp>
      <p:sp>
        <p:nvSpPr>
          <p:cNvPr id="4" name="Slide Number Placeholder 3"/>
          <p:cNvSpPr>
            <a:spLocks noGrp="1"/>
          </p:cNvSpPr>
          <p:nvPr>
            <p:ph type="sldNum" sz="quarter" idx="5"/>
          </p:nvPr>
        </p:nvSpPr>
        <p:spPr/>
        <p:txBody>
          <a:bodyPr/>
          <a:lstStyle/>
          <a:p>
            <a:fld id="{811376D8-9671-4E17-BF05-15063A8D2101}" type="slidenum">
              <a:rPr lang="en-US"/>
              <a:pPr/>
              <a:t>1</a:t>
            </a:fld>
            <a:endParaRPr lang="en-US"/>
          </a:p>
        </p:txBody>
      </p:sp>
    </p:spTree>
    <p:extLst>
      <p:ext uri="{BB962C8B-B14F-4D97-AF65-F5344CB8AC3E}">
        <p14:creationId xmlns:p14="http://schemas.microsoft.com/office/powerpoint/2010/main" val="1847849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We assigned an uncertainty to the spike age of ±100 years, which is similar to the age uncertainty on the Jordanian data and to the average age uncertainty of the paleointensity data used to construct CALS10k.2. We then selected all absolute intensity data from the Geomagia.v3 database</a:t>
            </a:r>
            <a:r>
              <a:rPr lang="en-GB" sz="1200" b="0" i="0" u="none" strike="noStrike" kern="1200" baseline="30000" dirty="0" smtClean="0">
                <a:solidFill>
                  <a:schemeClr val="tx1"/>
                </a:solidFill>
                <a:effectLst/>
                <a:latin typeface="+mn-lt"/>
                <a:ea typeface="+mn-ea"/>
                <a:cs typeface="+mn-cs"/>
                <a:hlinkClick r:id="rId3" tooltip="Brown, M. C. et al. GEOMAGIA50.v3: 1. General structure and modifications to the archeological and volcanic database. Earth, Planets Space 67, 83 (2015)."/>
              </a:rPr>
              <a:t>17</a:t>
            </a:r>
            <a:r>
              <a:rPr lang="en-GB" sz="1200" b="0" i="0" kern="1200" dirty="0" smtClean="0">
                <a:solidFill>
                  <a:schemeClr val="tx1"/>
                </a:solidFill>
                <a:effectLst/>
                <a:latin typeface="+mn-lt"/>
                <a:ea typeface="+mn-ea"/>
                <a:cs typeface="+mn-cs"/>
              </a:rPr>
              <a:t> with assigned ages in the range 1000±150 BC, yielding 143 data in 23 locations. Data without any prescribed age uncertainty were assigned the average value from the CALS10k.2 paleointensity data, namely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=110 years (</a:t>
            </a:r>
            <a:r>
              <a:rPr lang="en-GB" sz="1200" b="0" i="0" u="none" strike="noStrike" kern="1200" dirty="0" smtClean="0">
                <a:solidFill>
                  <a:schemeClr val="tx1"/>
                </a:solidFill>
                <a:effectLst/>
                <a:latin typeface="+mn-lt"/>
                <a:ea typeface="+mn-ea"/>
                <a:cs typeface="+mn-cs"/>
                <a:hlinkClick r:id="rId4"/>
              </a:rPr>
              <a:t>Fig. 3a</a:t>
            </a:r>
            <a:r>
              <a:rPr lang="en-GB" sz="1200" b="0" i="0" kern="1200" dirty="0" smtClean="0">
                <a:solidFill>
                  <a:schemeClr val="tx1"/>
                </a:solidFill>
                <a:effectLst/>
                <a:latin typeface="+mn-lt"/>
                <a:ea typeface="+mn-ea"/>
                <a:cs typeface="+mn-cs"/>
              </a:rPr>
              <a:t>). </a:t>
            </a:r>
          </a:p>
          <a:p>
            <a:r>
              <a:rPr lang="en-GB" sz="1200" b="0" i="0" kern="1200" dirty="0" smtClean="0">
                <a:solidFill>
                  <a:schemeClr val="tx1"/>
                </a:solidFill>
                <a:effectLst/>
                <a:latin typeface="+mn-lt"/>
                <a:ea typeface="+mn-ea"/>
                <a:cs typeface="+mn-cs"/>
              </a:rPr>
              <a:t>The overall intensity uncertainty was assumed to arise from three factors (Methods): intensity uncertainty as a product of the laboratory measurements,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lab</a:t>
            </a:r>
            <a:r>
              <a:rPr lang="en-GB" sz="1200" b="0" i="0" kern="1200" dirty="0" smtClean="0">
                <a:solidFill>
                  <a:schemeClr val="tx1"/>
                </a:solidFill>
                <a:effectLst/>
                <a:latin typeface="+mn-lt"/>
                <a:ea typeface="+mn-ea"/>
                <a:cs typeface="+mn-cs"/>
              </a:rPr>
              <a:t>; age uncertainty based on dating the sample,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 and age difference, Δ, between the sample age and the time of the spike, taken to be 1000 BC.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Since models with minimum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(and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2</a:t>
            </a:r>
            <a:r>
              <a:rPr lang="en-GB" sz="1200" b="0" i="0" kern="1200" dirty="0" smtClean="0">
                <a:solidFill>
                  <a:schemeClr val="tx1"/>
                </a:solidFill>
                <a:effectLst/>
                <a:latin typeface="+mn-lt"/>
                <a:ea typeface="+mn-ea"/>
                <a:cs typeface="+mn-cs"/>
              </a:rPr>
              <a:t>) are too smooth to fit the high-intensity Near East data we also require that a suitable model fits the observed intensity at the location of the spike, initially taken to be Israel.</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10</a:t>
            </a:fld>
            <a:endParaRPr lang="en-US"/>
          </a:p>
        </p:txBody>
      </p:sp>
    </p:spTree>
    <p:extLst>
      <p:ext uri="{BB962C8B-B14F-4D97-AF65-F5344CB8AC3E}">
        <p14:creationId xmlns:p14="http://schemas.microsoft.com/office/powerpoint/2010/main" val="181626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11</a:t>
            </a:fld>
            <a:endParaRPr lang="en-US"/>
          </a:p>
        </p:txBody>
      </p:sp>
    </p:spTree>
    <p:extLst>
      <p:ext uri="{BB962C8B-B14F-4D97-AF65-F5344CB8AC3E}">
        <p14:creationId xmlns:p14="http://schemas.microsoft.com/office/powerpoint/2010/main" val="340537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We assigned an uncertainty to the spike age of ±100 years, which is similar to the age uncertainty on the Jordanian data and to the average age uncertainty of the paleointensity data used to construct CALS10k.2. We then selected all absolute intensity data from the Geomagia.v3 database</a:t>
            </a:r>
            <a:r>
              <a:rPr lang="en-GB" sz="1200" b="0" i="0" u="none" strike="noStrike" kern="1200" baseline="30000" dirty="0" smtClean="0">
                <a:solidFill>
                  <a:schemeClr val="tx1"/>
                </a:solidFill>
                <a:effectLst/>
                <a:latin typeface="+mn-lt"/>
                <a:ea typeface="+mn-ea"/>
                <a:cs typeface="+mn-cs"/>
                <a:hlinkClick r:id="rId3" tooltip="Brown, M. C. et al. GEOMAGIA50.v3: 1. General structure and modifications to the archeological and volcanic database. Earth, Planets Space 67, 83 (2015)."/>
              </a:rPr>
              <a:t>17</a:t>
            </a:r>
            <a:r>
              <a:rPr lang="en-GB" sz="1200" b="0" i="0" kern="1200" dirty="0" smtClean="0">
                <a:solidFill>
                  <a:schemeClr val="tx1"/>
                </a:solidFill>
                <a:effectLst/>
                <a:latin typeface="+mn-lt"/>
                <a:ea typeface="+mn-ea"/>
                <a:cs typeface="+mn-cs"/>
              </a:rPr>
              <a:t> with assigned ages in the range 1000±150 BC, yielding 143 data in 23 locations. Data without any prescribed age uncertainty were assigned the average value from the CALS10k.2 paleointensity data, namely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=110 years (</a:t>
            </a:r>
            <a:r>
              <a:rPr lang="en-GB" sz="1200" b="0" i="0" u="none" strike="noStrike" kern="1200" dirty="0" smtClean="0">
                <a:solidFill>
                  <a:schemeClr val="tx1"/>
                </a:solidFill>
                <a:effectLst/>
                <a:latin typeface="+mn-lt"/>
                <a:ea typeface="+mn-ea"/>
                <a:cs typeface="+mn-cs"/>
                <a:hlinkClick r:id="rId4"/>
              </a:rPr>
              <a:t>Fig. 3a</a:t>
            </a:r>
            <a:r>
              <a:rPr lang="en-GB" sz="1200" b="0" i="0" kern="1200" dirty="0" smtClean="0">
                <a:solidFill>
                  <a:schemeClr val="tx1"/>
                </a:solidFill>
                <a:effectLst/>
                <a:latin typeface="+mn-lt"/>
                <a:ea typeface="+mn-ea"/>
                <a:cs typeface="+mn-cs"/>
              </a:rPr>
              <a:t>). </a:t>
            </a:r>
          </a:p>
          <a:p>
            <a:r>
              <a:rPr lang="en-GB" sz="1200" b="0" i="0" kern="1200" dirty="0" smtClean="0">
                <a:solidFill>
                  <a:schemeClr val="tx1"/>
                </a:solidFill>
                <a:effectLst/>
                <a:latin typeface="+mn-lt"/>
                <a:ea typeface="+mn-ea"/>
                <a:cs typeface="+mn-cs"/>
              </a:rPr>
              <a:t>The overall intensity uncertainty was assumed to arise from three factors (Methods): intensity uncertainty as a product of the laboratory measurements,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lab</a:t>
            </a:r>
            <a:r>
              <a:rPr lang="en-GB" sz="1200" b="0" i="0" kern="1200" dirty="0" smtClean="0">
                <a:solidFill>
                  <a:schemeClr val="tx1"/>
                </a:solidFill>
                <a:effectLst/>
                <a:latin typeface="+mn-lt"/>
                <a:ea typeface="+mn-ea"/>
                <a:cs typeface="+mn-cs"/>
              </a:rPr>
              <a:t>; age uncertainty based on dating the sample,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 and age difference, Δ, between the sample age and the time of the spike, taken to be 1000 BC.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Since models with minimum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(and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2</a:t>
            </a:r>
            <a:r>
              <a:rPr lang="en-GB" sz="1200" b="0" i="0" kern="1200" dirty="0" smtClean="0">
                <a:solidFill>
                  <a:schemeClr val="tx1"/>
                </a:solidFill>
                <a:effectLst/>
                <a:latin typeface="+mn-lt"/>
                <a:ea typeface="+mn-ea"/>
                <a:cs typeface="+mn-cs"/>
              </a:rPr>
              <a:t>) are too smooth to fit the high-intensity Near East data we also require that a suitable model fits the observed intensity at the location of the spike, initially taken to be Israel.</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12</a:t>
            </a:fld>
            <a:endParaRPr lang="en-US"/>
          </a:p>
        </p:txBody>
      </p:sp>
    </p:spTree>
    <p:extLst>
      <p:ext uri="{BB962C8B-B14F-4D97-AF65-F5344CB8AC3E}">
        <p14:creationId xmlns:p14="http://schemas.microsoft.com/office/powerpoint/2010/main" val="200652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We assigned an uncertainty to the spike age of ±100 years, which is similar to the age uncertainty on the Jordanian data and to the average age uncertainty of the paleointensity data used to construct CALS10k.2. We then selected all absolute intensity data from the Geomagia.v3 database</a:t>
            </a:r>
            <a:r>
              <a:rPr lang="en-GB" sz="1200" b="0" i="0" u="none" strike="noStrike" kern="1200" baseline="30000" dirty="0" smtClean="0">
                <a:solidFill>
                  <a:schemeClr val="tx1"/>
                </a:solidFill>
                <a:effectLst/>
                <a:latin typeface="+mn-lt"/>
                <a:ea typeface="+mn-ea"/>
                <a:cs typeface="+mn-cs"/>
                <a:hlinkClick r:id="rId3" tooltip="Brown, M. C. et al. GEOMAGIA50.v3: 1. General structure and modifications to the archeological and volcanic database. Earth, Planets Space 67, 83 (2015)."/>
              </a:rPr>
              <a:t>17</a:t>
            </a:r>
            <a:r>
              <a:rPr lang="en-GB" sz="1200" b="0" i="0" kern="1200" dirty="0" smtClean="0">
                <a:solidFill>
                  <a:schemeClr val="tx1"/>
                </a:solidFill>
                <a:effectLst/>
                <a:latin typeface="+mn-lt"/>
                <a:ea typeface="+mn-ea"/>
                <a:cs typeface="+mn-cs"/>
              </a:rPr>
              <a:t> with assigned ages in the range 1000±150 BC, yielding 143 data in 23 locations. Data without any prescribed age uncertainty were assigned the average value from the CALS10k.2 paleointensity data, namely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=110 years (</a:t>
            </a:r>
            <a:r>
              <a:rPr lang="en-GB" sz="1200" b="0" i="0" u="none" strike="noStrike" kern="1200" dirty="0" smtClean="0">
                <a:solidFill>
                  <a:schemeClr val="tx1"/>
                </a:solidFill>
                <a:effectLst/>
                <a:latin typeface="+mn-lt"/>
                <a:ea typeface="+mn-ea"/>
                <a:cs typeface="+mn-cs"/>
                <a:hlinkClick r:id="rId4"/>
              </a:rPr>
              <a:t>Fig. 3a</a:t>
            </a:r>
            <a:r>
              <a:rPr lang="en-GB" sz="1200" b="0" i="0" kern="1200" dirty="0" smtClean="0">
                <a:solidFill>
                  <a:schemeClr val="tx1"/>
                </a:solidFill>
                <a:effectLst/>
                <a:latin typeface="+mn-lt"/>
                <a:ea typeface="+mn-ea"/>
                <a:cs typeface="+mn-cs"/>
              </a:rPr>
              <a:t>). </a:t>
            </a:r>
          </a:p>
          <a:p>
            <a:r>
              <a:rPr lang="en-GB" sz="1200" b="0" i="0" kern="1200" dirty="0" smtClean="0">
                <a:solidFill>
                  <a:schemeClr val="tx1"/>
                </a:solidFill>
                <a:effectLst/>
                <a:latin typeface="+mn-lt"/>
                <a:ea typeface="+mn-ea"/>
                <a:cs typeface="+mn-cs"/>
              </a:rPr>
              <a:t>The overall intensity uncertainty was assumed to arise from three factors (Methods): intensity uncertainty as a product of the laboratory measurements,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lab</a:t>
            </a:r>
            <a:r>
              <a:rPr lang="en-GB" sz="1200" b="0" i="0" kern="1200" dirty="0" smtClean="0">
                <a:solidFill>
                  <a:schemeClr val="tx1"/>
                </a:solidFill>
                <a:effectLst/>
                <a:latin typeface="+mn-lt"/>
                <a:ea typeface="+mn-ea"/>
                <a:cs typeface="+mn-cs"/>
              </a:rPr>
              <a:t>; age uncertainty based on dating the sample,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 and age difference, Δ, between the sample age and the time of the spike, taken to be 1000 BC.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Since models with minimum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(and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2</a:t>
            </a:r>
            <a:r>
              <a:rPr lang="en-GB" sz="1200" b="0" i="0" kern="1200" dirty="0" smtClean="0">
                <a:solidFill>
                  <a:schemeClr val="tx1"/>
                </a:solidFill>
                <a:effectLst/>
                <a:latin typeface="+mn-lt"/>
                <a:ea typeface="+mn-ea"/>
                <a:cs typeface="+mn-cs"/>
              </a:rPr>
              <a:t>) are too smooth to fit the high-intensity Near East data we also require that a suitable model fits the observed intensity at the location of the spike, initially taken to be Israel.</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13</a:t>
            </a:fld>
            <a:endParaRPr lang="en-US"/>
          </a:p>
        </p:txBody>
      </p:sp>
    </p:spTree>
    <p:extLst>
      <p:ext uri="{BB962C8B-B14F-4D97-AF65-F5344CB8AC3E}">
        <p14:creationId xmlns:p14="http://schemas.microsoft.com/office/powerpoint/2010/main" val="111972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We assigned an uncertainty to the spike age of ±100 years, which is similar to the age uncertainty on the Jordanian data and to the average age uncertainty of the paleointensity data used to construct CALS10k.2. We then selected all absolute intensity data from the Geomagia.v3 database</a:t>
            </a:r>
            <a:r>
              <a:rPr lang="en-GB" sz="1200" b="0" i="0" u="none" strike="noStrike" kern="1200" baseline="30000" dirty="0" smtClean="0">
                <a:solidFill>
                  <a:schemeClr val="tx1"/>
                </a:solidFill>
                <a:effectLst/>
                <a:latin typeface="+mn-lt"/>
                <a:ea typeface="+mn-ea"/>
                <a:cs typeface="+mn-cs"/>
                <a:hlinkClick r:id="rId3" tooltip="Brown, M. C. et al. GEOMAGIA50.v3: 1. General structure and modifications to the archeological and volcanic database. Earth, Planets Space 67, 83 (2015)."/>
              </a:rPr>
              <a:t>17</a:t>
            </a:r>
            <a:r>
              <a:rPr lang="en-GB" sz="1200" b="0" i="0" kern="1200" dirty="0" smtClean="0">
                <a:solidFill>
                  <a:schemeClr val="tx1"/>
                </a:solidFill>
                <a:effectLst/>
                <a:latin typeface="+mn-lt"/>
                <a:ea typeface="+mn-ea"/>
                <a:cs typeface="+mn-cs"/>
              </a:rPr>
              <a:t> with assigned ages in the range 1000±150 BC, yielding 143 data in 23 locations. Data without any prescribed age uncertainty were assigned the average value from the CALS10k.2 paleointensity data, namely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=110 years (</a:t>
            </a:r>
            <a:r>
              <a:rPr lang="en-GB" sz="1200" b="0" i="0" u="none" strike="noStrike" kern="1200" dirty="0" smtClean="0">
                <a:solidFill>
                  <a:schemeClr val="tx1"/>
                </a:solidFill>
                <a:effectLst/>
                <a:latin typeface="+mn-lt"/>
                <a:ea typeface="+mn-ea"/>
                <a:cs typeface="+mn-cs"/>
                <a:hlinkClick r:id="rId4"/>
              </a:rPr>
              <a:t>Fig. 3a</a:t>
            </a:r>
            <a:r>
              <a:rPr lang="en-GB" sz="1200" b="0" i="0" kern="1200" dirty="0" smtClean="0">
                <a:solidFill>
                  <a:schemeClr val="tx1"/>
                </a:solidFill>
                <a:effectLst/>
                <a:latin typeface="+mn-lt"/>
                <a:ea typeface="+mn-ea"/>
                <a:cs typeface="+mn-cs"/>
              </a:rPr>
              <a:t>). </a:t>
            </a:r>
          </a:p>
          <a:p>
            <a:r>
              <a:rPr lang="en-GB" sz="1200" b="0" i="0" kern="1200" dirty="0" smtClean="0">
                <a:solidFill>
                  <a:schemeClr val="tx1"/>
                </a:solidFill>
                <a:effectLst/>
                <a:latin typeface="+mn-lt"/>
                <a:ea typeface="+mn-ea"/>
                <a:cs typeface="+mn-cs"/>
              </a:rPr>
              <a:t>The overall intensity uncertainty was assumed to arise from three factors (Methods): intensity uncertainty as a product of the laboratory measurements,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lab</a:t>
            </a:r>
            <a:r>
              <a:rPr lang="en-GB" sz="1200" b="0" i="0" kern="1200" dirty="0" smtClean="0">
                <a:solidFill>
                  <a:schemeClr val="tx1"/>
                </a:solidFill>
                <a:effectLst/>
                <a:latin typeface="+mn-lt"/>
                <a:ea typeface="+mn-ea"/>
                <a:cs typeface="+mn-cs"/>
              </a:rPr>
              <a:t>; age uncertainty based on dating the sample,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 and age difference, Δ, between the sample age and the time of the spike, taken to be 1000 BC.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Since models with minimum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(and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2</a:t>
            </a:r>
            <a:r>
              <a:rPr lang="en-GB" sz="1200" b="0" i="0" kern="1200" dirty="0" smtClean="0">
                <a:solidFill>
                  <a:schemeClr val="tx1"/>
                </a:solidFill>
                <a:effectLst/>
                <a:latin typeface="+mn-lt"/>
                <a:ea typeface="+mn-ea"/>
                <a:cs typeface="+mn-cs"/>
              </a:rPr>
              <a:t>) are too smooth to fit the high-intensity Near East data we also require that a suitable model fits the observed intensity at the location of the spike, initially taken to be Israel.</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14</a:t>
            </a:fld>
            <a:endParaRPr lang="en-US"/>
          </a:p>
        </p:txBody>
      </p:sp>
    </p:spTree>
    <p:extLst>
      <p:ext uri="{BB962C8B-B14F-4D97-AF65-F5344CB8AC3E}">
        <p14:creationId xmlns:p14="http://schemas.microsoft.com/office/powerpoint/2010/main" val="986100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Fastest changes are compatible with physics of the</a:t>
            </a:r>
            <a:r>
              <a:rPr lang="en-US" sz="1100" baseline="0" dirty="0" smtClean="0"/>
              <a:t> dynamo process</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15</a:t>
            </a:fld>
            <a:endParaRPr lang="en-US"/>
          </a:p>
        </p:txBody>
      </p:sp>
    </p:spTree>
    <p:extLst>
      <p:ext uri="{BB962C8B-B14F-4D97-AF65-F5344CB8AC3E}">
        <p14:creationId xmlns:p14="http://schemas.microsoft.com/office/powerpoint/2010/main" val="1661345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MGS obtained first field measurements</a:t>
            </a:r>
            <a:r>
              <a:rPr lang="en-US" sz="1100" baseline="0" dirty="0" smtClean="0"/>
              <a:t> below ionosphere – crucial as fields at and above this level can be strong and confused with fields of internal origin (Acuna et al 99). </a:t>
            </a:r>
          </a:p>
          <a:p>
            <a:r>
              <a:rPr lang="en-US" sz="1100" baseline="0" dirty="0" smtClean="0"/>
              <a:t>Field is low over impact craters, suggesting it had terminated by the time these features formed, ~4Ga (Acuna et al 99; </a:t>
            </a:r>
            <a:r>
              <a:rPr lang="en-US" sz="1100" baseline="0" dirty="0" err="1" smtClean="0"/>
              <a:t>lillis</a:t>
            </a:r>
            <a:r>
              <a:rPr lang="en-US" sz="1100" baseline="0" dirty="0" smtClean="0"/>
              <a:t> et al 08)</a:t>
            </a:r>
          </a:p>
          <a:p>
            <a:r>
              <a:rPr lang="en-US" sz="1100" baseline="0" dirty="0" smtClean="0"/>
              <a:t>Anomalies are in southern highlands. </a:t>
            </a:r>
          </a:p>
          <a:p>
            <a:r>
              <a:rPr lang="en-US" sz="1100" baseline="0" dirty="0" smtClean="0"/>
              <a:t>Weiss et al 02 suggest dynamo was operating before 4 Ga. </a:t>
            </a:r>
          </a:p>
          <a:p>
            <a:r>
              <a:rPr lang="en-US" sz="1100" baseline="0" dirty="0" smtClean="0"/>
              <a:t>Using this info gives insight into structure dynamics and evolution of Martian interior. </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16</a:t>
            </a:fld>
            <a:endParaRPr lang="en-US"/>
          </a:p>
        </p:txBody>
      </p:sp>
    </p:spTree>
    <p:extLst>
      <p:ext uri="{BB962C8B-B14F-4D97-AF65-F5344CB8AC3E}">
        <p14:creationId xmlns:p14="http://schemas.microsoft.com/office/powerpoint/2010/main" val="101657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MGS obtained first field measurements</a:t>
            </a:r>
            <a:r>
              <a:rPr lang="en-US" sz="1100" baseline="0" dirty="0" smtClean="0"/>
              <a:t> below ionosphere – crucial as fields at and above this level can be strong and confused with fields of internal origin (Acuna et al 99). </a:t>
            </a:r>
          </a:p>
          <a:p>
            <a:r>
              <a:rPr lang="en-US" sz="1100" baseline="0" dirty="0" smtClean="0"/>
              <a:t>Field is low over impact craters, suggesting it had terminated by the time these features formed, ~4Ga (Acuna et al 99; </a:t>
            </a:r>
            <a:r>
              <a:rPr lang="en-US" sz="1100" baseline="0" dirty="0" err="1" smtClean="0"/>
              <a:t>lillis</a:t>
            </a:r>
            <a:r>
              <a:rPr lang="en-US" sz="1100" baseline="0" dirty="0" smtClean="0"/>
              <a:t> et al 08)</a:t>
            </a:r>
          </a:p>
          <a:p>
            <a:r>
              <a:rPr lang="en-US" sz="1100" baseline="0" dirty="0" smtClean="0"/>
              <a:t>Anomalies are in southern highlands. </a:t>
            </a:r>
          </a:p>
          <a:p>
            <a:r>
              <a:rPr lang="en-US" sz="1100" baseline="0" dirty="0" smtClean="0"/>
              <a:t>Weiss et al 02 suggest dynamo was operating before 4 Ga. </a:t>
            </a:r>
          </a:p>
          <a:p>
            <a:r>
              <a:rPr lang="en-US" sz="1100" baseline="0" dirty="0" smtClean="0"/>
              <a:t>Using this info gives insight into structure dynamics and evolution of Martian interior. </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17</a:t>
            </a:fld>
            <a:endParaRPr lang="en-US"/>
          </a:p>
        </p:txBody>
      </p:sp>
    </p:spTree>
    <p:extLst>
      <p:ext uri="{BB962C8B-B14F-4D97-AF65-F5344CB8AC3E}">
        <p14:creationId xmlns:p14="http://schemas.microsoft.com/office/powerpoint/2010/main" val="1457312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18</a:t>
            </a:fld>
            <a:endParaRPr lang="en-US"/>
          </a:p>
        </p:txBody>
      </p:sp>
    </p:spTree>
    <p:extLst>
      <p:ext uri="{BB962C8B-B14F-4D97-AF65-F5344CB8AC3E}">
        <p14:creationId xmlns:p14="http://schemas.microsoft.com/office/powerpoint/2010/main" val="3810299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MGS obtained first field measurements</a:t>
            </a:r>
            <a:r>
              <a:rPr lang="en-US" sz="1100" baseline="0" dirty="0" smtClean="0"/>
              <a:t> below ionosphere – crucial as fields at and above this level can be strong and confused with fields of internal origin (Acuna et al 99). </a:t>
            </a:r>
          </a:p>
          <a:p>
            <a:r>
              <a:rPr lang="en-US" sz="1100" baseline="0" dirty="0" smtClean="0"/>
              <a:t>Field is low over impact craters, suggesting it had terminated by the time these features formed, ~4Ga (Acuna et al 99; </a:t>
            </a:r>
            <a:r>
              <a:rPr lang="en-US" sz="1100" baseline="0" dirty="0" err="1" smtClean="0"/>
              <a:t>lillis</a:t>
            </a:r>
            <a:r>
              <a:rPr lang="en-US" sz="1100" baseline="0" dirty="0" smtClean="0"/>
              <a:t> et al 08)</a:t>
            </a:r>
          </a:p>
          <a:p>
            <a:r>
              <a:rPr lang="en-US" sz="1100" baseline="0" dirty="0" smtClean="0"/>
              <a:t>Anomalies are in southern highlands. </a:t>
            </a:r>
          </a:p>
          <a:p>
            <a:r>
              <a:rPr lang="en-US" sz="1100" baseline="0" dirty="0" smtClean="0"/>
              <a:t>Weiss et al 02 suggest dynamo was operating before 4 Ga. </a:t>
            </a:r>
          </a:p>
          <a:p>
            <a:r>
              <a:rPr lang="en-US" sz="1100" baseline="0" dirty="0" smtClean="0"/>
              <a:t>Using this info gives insight into structure dynamics and evolution of Martian interior. </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19</a:t>
            </a:fld>
            <a:endParaRPr lang="en-US"/>
          </a:p>
        </p:txBody>
      </p:sp>
    </p:spTree>
    <p:extLst>
      <p:ext uri="{BB962C8B-B14F-4D97-AF65-F5344CB8AC3E}">
        <p14:creationId xmlns:p14="http://schemas.microsoft.com/office/powerpoint/2010/main" val="428888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100" dirty="0" smtClean="0"/>
              <a:t>Fournier 15 had rapid </a:t>
            </a:r>
            <a:r>
              <a:rPr lang="en-GB" sz="1100" dirty="0" err="1" smtClean="0"/>
              <a:t>dirn</a:t>
            </a:r>
            <a:r>
              <a:rPr lang="en-GB" sz="1100" dirty="0" smtClean="0"/>
              <a:t> changes</a:t>
            </a:r>
          </a:p>
          <a:p>
            <a:r>
              <a:rPr lang="en-GB" sz="1100" dirty="0" err="1" smtClean="0"/>
              <a:t>Archeo</a:t>
            </a:r>
            <a:r>
              <a:rPr lang="en-GB" sz="1100" dirty="0" smtClean="0"/>
              <a:t> jerks? </a:t>
            </a:r>
          </a:p>
          <a:p>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2</a:t>
            </a:fld>
            <a:endParaRPr lang="en-US"/>
          </a:p>
        </p:txBody>
      </p:sp>
    </p:spTree>
    <p:extLst>
      <p:ext uri="{BB962C8B-B14F-4D97-AF65-F5344CB8AC3E}">
        <p14:creationId xmlns:p14="http://schemas.microsoft.com/office/powerpoint/2010/main" val="2882327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The estimates presented in </a:t>
            </a:r>
            <a:r>
              <a:rPr lang="en-GB" sz="1200" b="0" i="0" u="none" strike="noStrike" kern="1200" dirty="0" smtClean="0">
                <a:solidFill>
                  <a:schemeClr val="tx1"/>
                </a:solidFill>
                <a:effectLst/>
                <a:latin typeface="+mn-lt"/>
                <a:ea typeface="+mn-ea"/>
                <a:cs typeface="+mn-cs"/>
                <a:hlinkClick r:id="rId3"/>
              </a:rPr>
              <a:t>Supplementary Table 1</a:t>
            </a:r>
            <a:r>
              <a:rPr lang="en-GB" sz="1200" b="0" i="0" kern="1200" dirty="0" smtClean="0">
                <a:solidFill>
                  <a:schemeClr val="tx1"/>
                </a:solidFill>
                <a:effectLst/>
                <a:latin typeface="+mn-lt"/>
                <a:ea typeface="+mn-ea"/>
                <a:cs typeface="+mn-cs"/>
              </a:rPr>
              <a:t>indicate that total uncertainties exceeding 45% of the measurement (with </a:t>
            </a:r>
            <a:r>
              <a:rPr lang="en-GB" sz="1200" b="0" i="1" kern="1200" dirty="0" smtClean="0">
                <a:solidFill>
                  <a:schemeClr val="tx1"/>
                </a:solidFill>
                <a:effectLst/>
                <a:latin typeface="+mn-lt"/>
                <a:ea typeface="+mn-ea"/>
                <a:cs typeface="+mn-cs"/>
              </a:rPr>
              <a:t>∂F</a:t>
            </a:r>
            <a:r>
              <a:rPr lang="en-GB" sz="1200" b="0" i="0" kern="1200" dirty="0" smtClean="0">
                <a:solidFill>
                  <a:schemeClr val="tx1"/>
                </a:solidFill>
                <a:effectLst/>
                <a:latin typeface="+mn-lt"/>
                <a:ea typeface="+mn-ea"/>
                <a:cs typeface="+mn-cs"/>
              </a:rPr>
              <a:t>/</a:t>
            </a:r>
            <a:r>
              <a:rPr lang="en-GB" sz="1200" b="0" i="1" kern="1200" dirty="0" smtClean="0">
                <a:solidFill>
                  <a:schemeClr val="tx1"/>
                </a:solidFill>
                <a:effectLst/>
                <a:latin typeface="+mn-lt"/>
                <a:ea typeface="+mn-ea"/>
                <a:cs typeface="+mn-cs"/>
              </a:rPr>
              <a:t>∂t</a:t>
            </a:r>
            <a:r>
              <a:rPr lang="en-GB" sz="1200" b="0" i="0" kern="1200" dirty="0" smtClean="0">
                <a:solidFill>
                  <a:schemeClr val="tx1"/>
                </a:solidFill>
                <a:effectLst/>
                <a:latin typeface="+mn-lt"/>
                <a:ea typeface="+mn-ea"/>
                <a:cs typeface="+mn-cs"/>
              </a:rPr>
              <a:t>=0.2 </a:t>
            </a:r>
            <a:r>
              <a:rPr lang="en-GB" sz="1200" b="0" i="0" kern="1200" dirty="0" err="1" smtClean="0">
                <a:solidFill>
                  <a:schemeClr val="tx1"/>
                </a:solidFill>
                <a:effectLst/>
                <a:latin typeface="+mn-lt"/>
                <a:ea typeface="+mn-ea"/>
                <a:cs typeface="+mn-cs"/>
              </a:rPr>
              <a:t>μT</a:t>
            </a:r>
            <a:r>
              <a:rPr lang="en-GB" sz="1200" b="0" i="0" kern="1200" dirty="0" smtClean="0">
                <a:solidFill>
                  <a:schemeClr val="tx1"/>
                </a:solidFill>
                <a:effectLst/>
                <a:latin typeface="+mn-lt"/>
                <a:ea typeface="+mn-ea"/>
                <a:cs typeface="+mn-cs"/>
              </a:rPr>
              <a:t> yr</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pertain to data from Japan, Mali, Czech Republic, India, Greece, Syria and Egypt. It is tempting to remove these data, since this would all but resolve the inconsistencies in the Near East shown in </a:t>
            </a:r>
            <a:r>
              <a:rPr lang="en-GB" sz="1200" b="0" i="0" u="none" strike="noStrike" kern="1200" dirty="0" smtClean="0">
                <a:solidFill>
                  <a:schemeClr val="tx1"/>
                </a:solidFill>
                <a:effectLst/>
                <a:latin typeface="+mn-lt"/>
                <a:ea typeface="+mn-ea"/>
                <a:cs typeface="+mn-cs"/>
                <a:hlinkClick r:id="rId4"/>
              </a:rPr>
              <a:t>Fig. 4</a:t>
            </a:r>
            <a:r>
              <a:rPr lang="en-GB" sz="1200" b="0" i="0" kern="1200" dirty="0" smtClean="0">
                <a:solidFill>
                  <a:schemeClr val="tx1"/>
                </a:solidFill>
                <a:effectLst/>
                <a:latin typeface="+mn-lt"/>
                <a:ea typeface="+mn-ea"/>
                <a:cs typeface="+mn-cs"/>
              </a:rPr>
              <a:t>.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present root mean square (RMS) CMB field strength, , including the small scales, can be inferred using numerical geodynamo simulations</a:t>
            </a:r>
            <a:r>
              <a:rPr lang="en-GB" sz="1200" b="0" i="0" u="none" strike="noStrike" kern="1200" baseline="30000" dirty="0" smtClean="0">
                <a:solidFill>
                  <a:schemeClr val="tx1"/>
                </a:solidFill>
                <a:effectLst/>
                <a:latin typeface="+mn-lt"/>
                <a:ea typeface="+mn-ea"/>
                <a:cs typeface="+mn-cs"/>
                <a:hlinkClick r:id="rId5" tooltip="Christensen, U. R. &amp; Aubert, J. Scaling properties of convection-driven dynamos in rotating spherical shells and application to planetary magnetic fields. Geophys. J. Int. 166, 97–114 (2006)."/>
              </a:rPr>
              <a:t>28</a:t>
            </a:r>
            <a:r>
              <a:rPr lang="en-GB" sz="1200" b="0" i="0" kern="1200" dirty="0" smtClean="0">
                <a:solidFill>
                  <a:schemeClr val="tx1"/>
                </a:solidFill>
                <a:effectLst/>
                <a:latin typeface="+mn-lt"/>
                <a:ea typeface="+mn-ea"/>
                <a:cs typeface="+mn-cs"/>
              </a:rPr>
              <a:t> and studies of Earth’s nutations</a:t>
            </a:r>
            <a:r>
              <a:rPr lang="en-GB" sz="1200" b="0" i="0" u="none" strike="noStrike" kern="1200" baseline="30000" dirty="0" smtClean="0">
                <a:solidFill>
                  <a:schemeClr val="tx1"/>
                </a:solidFill>
                <a:effectLst/>
                <a:latin typeface="+mn-lt"/>
                <a:ea typeface="+mn-ea"/>
                <a:cs typeface="+mn-cs"/>
                <a:hlinkClick r:id="rId6" tooltip="Mathews, P. M., Herring, T. A. &amp; Buffett, B. A. Modelling of nutation and precession: new nutation series for nonrigid Earth and insights into the Earth’s interior. J. Geophys. Res. 107, 2068 (2002)."/>
              </a:rPr>
              <a:t>29</a:t>
            </a:r>
            <a:r>
              <a:rPr lang="en-GB" sz="1200" b="0" i="0" kern="1200" baseline="30000" dirty="0" smtClean="0">
                <a:solidFill>
                  <a:schemeClr val="tx1"/>
                </a:solidFill>
                <a:effectLst/>
                <a:latin typeface="+mn-lt"/>
                <a:ea typeface="+mn-ea"/>
                <a:cs typeface="+mn-cs"/>
              </a:rPr>
              <a:t>,</a:t>
            </a:r>
            <a:r>
              <a:rPr lang="en-GB" sz="1200" b="0" i="0" u="none" strike="noStrike" kern="1200" baseline="30000" dirty="0" smtClean="0">
                <a:solidFill>
                  <a:schemeClr val="tx1"/>
                </a:solidFill>
                <a:effectLst/>
                <a:latin typeface="+mn-lt"/>
                <a:ea typeface="+mn-ea"/>
                <a:cs typeface="+mn-cs"/>
                <a:hlinkClick r:id="rId7" tooltip="Koot, L. &amp; Dumberry, M. The role of the magnetic field morphology on the electromagnetic coupling for nutations. Geophys. J. Int. 195, 200–210 (2013)."/>
              </a:rPr>
              <a:t>30</a:t>
            </a:r>
            <a:r>
              <a:rPr lang="en-GB" sz="1200" b="0" i="0" kern="1200" dirty="0" smtClean="0">
                <a:solidFill>
                  <a:schemeClr val="tx1"/>
                </a:solidFill>
                <a:effectLst/>
                <a:latin typeface="+mn-lt"/>
                <a:ea typeface="+mn-ea"/>
                <a:cs typeface="+mn-cs"/>
              </a:rPr>
              <a:t> and length-of-day variations</a:t>
            </a:r>
            <a:r>
              <a:rPr lang="en-GB" sz="1200" b="0" i="0" u="none" strike="noStrike" kern="1200" baseline="30000" dirty="0" smtClean="0">
                <a:solidFill>
                  <a:schemeClr val="tx1"/>
                </a:solidFill>
                <a:effectLst/>
                <a:latin typeface="+mn-lt"/>
                <a:ea typeface="+mn-ea"/>
                <a:cs typeface="+mn-cs"/>
                <a:hlinkClick r:id="rId8" tooltip="Gillet, N., Jault, D., Canet, E. &amp; Fournier, A. Fast torsional waves and strong magnetic field within the Earth’s core. Nature 465, 74–77 (2010)."/>
              </a:rPr>
              <a:t>31</a:t>
            </a:r>
            <a:r>
              <a:rPr lang="en-GB" sz="1200" b="0" i="0" kern="1200" dirty="0" smtClean="0">
                <a:solidFill>
                  <a:schemeClr val="tx1"/>
                </a:solidFill>
                <a:effectLst/>
                <a:latin typeface="+mn-lt"/>
                <a:ea typeface="+mn-ea"/>
                <a:cs typeface="+mn-cs"/>
              </a:rPr>
              <a:t>, and may be as large as 1 </a:t>
            </a:r>
            <a:r>
              <a:rPr lang="en-GB" sz="1200" b="0" i="0" kern="1200" dirty="0" err="1" smtClean="0">
                <a:solidFill>
                  <a:schemeClr val="tx1"/>
                </a:solidFill>
                <a:effectLst/>
                <a:latin typeface="+mn-lt"/>
                <a:ea typeface="+mn-ea"/>
                <a:cs typeface="+mn-cs"/>
              </a:rPr>
              <a:t>mT.</a:t>
            </a:r>
            <a:r>
              <a:rPr lang="en-GB" sz="1200" b="0" i="0" kern="1200" dirty="0" smtClean="0">
                <a:solidFill>
                  <a:schemeClr val="tx1"/>
                </a:solidFill>
                <a:effectLst/>
                <a:latin typeface="+mn-lt"/>
                <a:ea typeface="+mn-ea"/>
                <a:cs typeface="+mn-cs"/>
              </a:rPr>
              <a:t> Assuming a similar value around 1000 BC eliminates only the very thin spikes: all models with </a:t>
            </a:r>
            <a:r>
              <a:rPr lang="en-GB" sz="1200" b="0" i="1" kern="1200" dirty="0" smtClean="0">
                <a:solidFill>
                  <a:schemeClr val="tx1"/>
                </a:solidFill>
                <a:effectLst/>
                <a:latin typeface="+mn-lt"/>
                <a:ea typeface="+mn-ea"/>
                <a:cs typeface="+mn-cs"/>
              </a:rPr>
              <a:t>σ</a:t>
            </a:r>
            <a:r>
              <a:rPr lang="en-GB" sz="1200" b="0" i="0" kern="1200" dirty="0" smtClean="0">
                <a:solidFill>
                  <a:schemeClr val="tx1"/>
                </a:solidFill>
                <a:effectLst/>
                <a:latin typeface="+mn-lt"/>
                <a:ea typeface="+mn-ea"/>
                <a:cs typeface="+mn-cs"/>
              </a:rPr>
              <a:t>≥4° and </a:t>
            </a:r>
            <a:r>
              <a:rPr lang="en-GB" sz="1200" b="0" i="1" kern="1200" dirty="0" smtClean="0">
                <a:solidFill>
                  <a:schemeClr val="tx1"/>
                </a:solidFill>
                <a:effectLst/>
                <a:latin typeface="+mn-lt"/>
                <a:ea typeface="+mn-ea"/>
                <a:cs typeface="+mn-cs"/>
              </a:rPr>
              <a:t>A</a:t>
            </a:r>
            <a:r>
              <a:rPr lang="en-GB" sz="1200" b="0" i="0" kern="1200" dirty="0" smtClean="0">
                <a:solidFill>
                  <a:schemeClr val="tx1"/>
                </a:solidFill>
                <a:effectLst/>
                <a:latin typeface="+mn-lt"/>
                <a:ea typeface="+mn-ea"/>
                <a:cs typeface="+mn-cs"/>
              </a:rPr>
              <a:t>≤600 </a:t>
            </a:r>
            <a:r>
              <a:rPr lang="en-GB" sz="1200" b="0" i="0" kern="1200" dirty="0" err="1" smtClean="0">
                <a:solidFill>
                  <a:schemeClr val="tx1"/>
                </a:solidFill>
                <a:effectLst/>
                <a:latin typeface="+mn-lt"/>
                <a:ea typeface="+mn-ea"/>
                <a:cs typeface="+mn-cs"/>
              </a:rPr>
              <a:t>mT</a:t>
            </a:r>
            <a:r>
              <a:rPr lang="en-GB" sz="1200" b="0" i="0" kern="1200" dirty="0" smtClean="0">
                <a:solidFill>
                  <a:schemeClr val="tx1"/>
                </a:solidFill>
                <a:effectLst/>
                <a:latin typeface="+mn-lt"/>
                <a:ea typeface="+mn-ea"/>
                <a:cs typeface="+mn-cs"/>
              </a:rPr>
              <a:t> have &lt;1.7 </a:t>
            </a:r>
            <a:r>
              <a:rPr lang="en-GB" sz="1200" b="0" i="0" kern="1200" dirty="0" err="1" smtClean="0">
                <a:solidFill>
                  <a:schemeClr val="tx1"/>
                </a:solidFill>
                <a:effectLst/>
                <a:latin typeface="+mn-lt"/>
                <a:ea typeface="+mn-ea"/>
                <a:cs typeface="+mn-cs"/>
              </a:rPr>
              <a:t>mT.</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20</a:t>
            </a:fld>
            <a:endParaRPr lang="en-US"/>
          </a:p>
        </p:txBody>
      </p:sp>
    </p:spTree>
    <p:extLst>
      <p:ext uri="{BB962C8B-B14F-4D97-AF65-F5344CB8AC3E}">
        <p14:creationId xmlns:p14="http://schemas.microsoft.com/office/powerpoint/2010/main" val="3644076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21</a:t>
            </a:fld>
            <a:endParaRPr lang="en-US"/>
          </a:p>
        </p:txBody>
      </p:sp>
    </p:spTree>
    <p:extLst>
      <p:ext uri="{BB962C8B-B14F-4D97-AF65-F5344CB8AC3E}">
        <p14:creationId xmlns:p14="http://schemas.microsoft.com/office/powerpoint/2010/main" val="341111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Should</a:t>
            </a:r>
            <a:r>
              <a:rPr lang="en-US" sz="1100" baseline="0" dirty="0" smtClean="0"/>
              <a:t> put dynamos here</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3</a:t>
            </a:fld>
            <a:endParaRPr lang="en-US"/>
          </a:p>
        </p:txBody>
      </p:sp>
    </p:spTree>
    <p:extLst>
      <p:ext uri="{BB962C8B-B14F-4D97-AF65-F5344CB8AC3E}">
        <p14:creationId xmlns:p14="http://schemas.microsoft.com/office/powerpoint/2010/main" val="407223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MGS obtained first field measurements</a:t>
            </a:r>
            <a:r>
              <a:rPr lang="en-US" sz="1100" baseline="0" dirty="0" smtClean="0"/>
              <a:t> below ionosphere – crucial as fields at and above this level can be strong and confused with fields of internal origin (Acuna et al 99). </a:t>
            </a:r>
          </a:p>
          <a:p>
            <a:r>
              <a:rPr lang="en-US" sz="1100" baseline="0" dirty="0" smtClean="0"/>
              <a:t>Field is low over impact craters, suggesting it had terminated by the time these features formed, ~4Ga (Acuna et al 99; </a:t>
            </a:r>
            <a:r>
              <a:rPr lang="en-US" sz="1100" baseline="0" dirty="0" err="1" smtClean="0"/>
              <a:t>lillis</a:t>
            </a:r>
            <a:r>
              <a:rPr lang="en-US" sz="1100" baseline="0" dirty="0" smtClean="0"/>
              <a:t> et al 08)</a:t>
            </a:r>
          </a:p>
          <a:p>
            <a:r>
              <a:rPr lang="en-US" sz="1100" baseline="0" dirty="0" smtClean="0"/>
              <a:t>Anomalies are in southern highlands. </a:t>
            </a:r>
          </a:p>
          <a:p>
            <a:r>
              <a:rPr lang="en-US" sz="1100" baseline="0" dirty="0" smtClean="0"/>
              <a:t>Weiss et al 02 suggest dynamo was operating before 4 Ga. </a:t>
            </a:r>
          </a:p>
          <a:p>
            <a:r>
              <a:rPr lang="en-US" sz="1100" baseline="0" dirty="0" smtClean="0"/>
              <a:t>Using this info gives insight into structure dynamics and evolution of Martian interior. </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4</a:t>
            </a:fld>
            <a:endParaRPr lang="en-US"/>
          </a:p>
        </p:txBody>
      </p:sp>
    </p:spTree>
    <p:extLst>
      <p:ext uri="{BB962C8B-B14F-4D97-AF65-F5344CB8AC3E}">
        <p14:creationId xmlns:p14="http://schemas.microsoft.com/office/powerpoint/2010/main" val="225412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Note that sims</a:t>
            </a:r>
            <a:r>
              <a:rPr lang="en-US" sz="1100" baseline="0" dirty="0" smtClean="0"/>
              <a:t> ran with different control </a:t>
            </a:r>
            <a:r>
              <a:rPr lang="en-US" sz="1100" baseline="0" dirty="0" err="1" smtClean="0"/>
              <a:t>params</a:t>
            </a:r>
            <a:r>
              <a:rPr lang="en-US" sz="1100" baseline="0" dirty="0" smtClean="0"/>
              <a:t>, BC’s </a:t>
            </a:r>
            <a:r>
              <a:rPr lang="en-US" sz="1100" baseline="0" dirty="0" err="1" smtClean="0"/>
              <a:t>etc</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5</a:t>
            </a:fld>
            <a:endParaRPr lang="en-US"/>
          </a:p>
        </p:txBody>
      </p:sp>
    </p:spTree>
    <p:extLst>
      <p:ext uri="{BB962C8B-B14F-4D97-AF65-F5344CB8AC3E}">
        <p14:creationId xmlns:p14="http://schemas.microsoft.com/office/powerpoint/2010/main" val="174562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baseline="0" dirty="0" smtClean="0"/>
              <a:t>Sims run for longer hence greater range of events</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6</a:t>
            </a:fld>
            <a:endParaRPr lang="en-US"/>
          </a:p>
        </p:txBody>
      </p:sp>
    </p:spTree>
    <p:extLst>
      <p:ext uri="{BB962C8B-B14F-4D97-AF65-F5344CB8AC3E}">
        <p14:creationId xmlns:p14="http://schemas.microsoft.com/office/powerpoint/2010/main" val="363289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smtClean="0"/>
              <a:t>MGS obtained first field measurements</a:t>
            </a:r>
            <a:r>
              <a:rPr lang="en-US" sz="1100" baseline="0" dirty="0" smtClean="0"/>
              <a:t> below ionosphere – crucial as fields at and above this level can be strong and confused with fields of internal origin (Acuna et al 99). </a:t>
            </a:r>
          </a:p>
          <a:p>
            <a:r>
              <a:rPr lang="en-US" sz="1100" baseline="0" dirty="0" smtClean="0"/>
              <a:t>Field is low over impact craters, suggesting it had terminated by the time these features formed, ~4Ga (Acuna et al 99; </a:t>
            </a:r>
            <a:r>
              <a:rPr lang="en-US" sz="1100" baseline="0" dirty="0" err="1" smtClean="0"/>
              <a:t>lillis</a:t>
            </a:r>
            <a:r>
              <a:rPr lang="en-US" sz="1100" baseline="0" dirty="0" smtClean="0"/>
              <a:t> et al 08)</a:t>
            </a:r>
          </a:p>
          <a:p>
            <a:r>
              <a:rPr lang="en-US" sz="1100" baseline="0" dirty="0" smtClean="0"/>
              <a:t>Anomalies are in southern highlands. </a:t>
            </a:r>
          </a:p>
          <a:p>
            <a:r>
              <a:rPr lang="en-US" sz="1100" baseline="0" dirty="0" smtClean="0"/>
              <a:t>Weiss et al 02 suggest dynamo was operating before 4 Ga. </a:t>
            </a:r>
          </a:p>
          <a:p>
            <a:r>
              <a:rPr lang="en-US" sz="1100" baseline="0" dirty="0" smtClean="0"/>
              <a:t>Using this info gives insight into structure dynamics and evolution of Martian interior. </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7</a:t>
            </a:fld>
            <a:endParaRPr lang="en-US"/>
          </a:p>
        </p:txBody>
      </p:sp>
    </p:spTree>
    <p:extLst>
      <p:ext uri="{BB962C8B-B14F-4D97-AF65-F5344CB8AC3E}">
        <p14:creationId xmlns:p14="http://schemas.microsoft.com/office/powerpoint/2010/main" val="286059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dirty="0"/>
              <a:t>Histograms of angular rates of changes for GGF100k, LSMOD.2  (covering 50-30Ka and </a:t>
            </a:r>
            <a:r>
              <a:rPr lang="en-US" sz="1100" dirty="0" err="1"/>
              <a:t>Laschamp</a:t>
            </a:r>
            <a:r>
              <a:rPr lang="en-US" sz="1100" dirty="0"/>
              <a:t>). Note higher resolution for LSMOD.2 gives almost order of magnitude increase in peak rate of change, and 99th percentile of the distribution..</a:t>
            </a:r>
          </a:p>
          <a:p>
            <a:r>
              <a:rPr lang="en-US" sz="1100" dirty="0"/>
              <a:t>Note log scales for CDFs. For simulation 95th percentile is .336 </a:t>
            </a:r>
            <a:r>
              <a:rPr lang="en-US" sz="1100" dirty="0" err="1"/>
              <a:t>deg</a:t>
            </a:r>
            <a:r>
              <a:rPr lang="en-US" sz="1100" dirty="0"/>
              <a:t>/</a:t>
            </a:r>
            <a:r>
              <a:rPr lang="en-US" sz="1100" dirty="0" err="1"/>
              <a:t>yr</a:t>
            </a:r>
            <a:r>
              <a:rPr lang="en-US" sz="1100" dirty="0"/>
              <a:t> – comparable to LSMOD.2</a:t>
            </a:r>
          </a:p>
          <a:p>
            <a:endParaRPr lang="en-US" sz="1100" dirty="0"/>
          </a:p>
          <a:p>
            <a:r>
              <a:rPr lang="en-US" sz="1100" dirty="0"/>
              <a:t>All distributions show more variability at low latitude than high latitude.</a:t>
            </a:r>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8</a:t>
            </a:fld>
            <a:endParaRPr lang="en-US"/>
          </a:p>
        </p:txBody>
      </p:sp>
    </p:spTree>
    <p:extLst>
      <p:ext uri="{BB962C8B-B14F-4D97-AF65-F5344CB8AC3E}">
        <p14:creationId xmlns:p14="http://schemas.microsoft.com/office/powerpoint/2010/main" val="3674662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b="0" i="0" kern="1200" dirty="0" smtClean="0">
                <a:solidFill>
                  <a:schemeClr val="tx1"/>
                </a:solidFill>
                <a:effectLst/>
                <a:latin typeface="+mn-lt"/>
                <a:ea typeface="+mn-ea"/>
                <a:cs typeface="+mn-cs"/>
              </a:rPr>
              <a:t>We assigned an uncertainty to the spike age of ±100 years, which is similar to the age uncertainty on the Jordanian data and to the average age uncertainty of the paleointensity data used to construct CALS10k.2. We then selected all absolute intensity data from the Geomagia.v3 database</a:t>
            </a:r>
            <a:r>
              <a:rPr lang="en-GB" sz="1200" b="0" i="0" u="none" strike="noStrike" kern="1200" baseline="30000" dirty="0" smtClean="0">
                <a:solidFill>
                  <a:schemeClr val="tx1"/>
                </a:solidFill>
                <a:effectLst/>
                <a:latin typeface="+mn-lt"/>
                <a:ea typeface="+mn-ea"/>
                <a:cs typeface="+mn-cs"/>
                <a:hlinkClick r:id="rId3" tooltip="Brown, M. C. et al. GEOMAGIA50.v3: 1. General structure and modifications to the archeological and volcanic database. Earth, Planets Space 67, 83 (2015)."/>
              </a:rPr>
              <a:t>17</a:t>
            </a:r>
            <a:r>
              <a:rPr lang="en-GB" sz="1200" b="0" i="0" kern="1200" dirty="0" smtClean="0">
                <a:solidFill>
                  <a:schemeClr val="tx1"/>
                </a:solidFill>
                <a:effectLst/>
                <a:latin typeface="+mn-lt"/>
                <a:ea typeface="+mn-ea"/>
                <a:cs typeface="+mn-cs"/>
              </a:rPr>
              <a:t> with assigned ages in the range 1000±150 BC, yielding 143 data in 23 locations. Data without any prescribed age uncertainty were assigned the average value from the CALS10k.2 paleointensity data, namely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=110 years (</a:t>
            </a:r>
            <a:r>
              <a:rPr lang="en-GB" sz="1200" b="0" i="0" u="none" strike="noStrike" kern="1200" dirty="0" smtClean="0">
                <a:solidFill>
                  <a:schemeClr val="tx1"/>
                </a:solidFill>
                <a:effectLst/>
                <a:latin typeface="+mn-lt"/>
                <a:ea typeface="+mn-ea"/>
                <a:cs typeface="+mn-cs"/>
                <a:hlinkClick r:id="rId4"/>
              </a:rPr>
              <a:t>Fig. 3a</a:t>
            </a:r>
            <a:r>
              <a:rPr lang="en-GB" sz="1200" b="0" i="0" kern="1200" dirty="0" smtClean="0">
                <a:solidFill>
                  <a:schemeClr val="tx1"/>
                </a:solidFill>
                <a:effectLst/>
                <a:latin typeface="+mn-lt"/>
                <a:ea typeface="+mn-ea"/>
                <a:cs typeface="+mn-cs"/>
              </a:rPr>
              <a:t>). </a:t>
            </a:r>
          </a:p>
          <a:p>
            <a:r>
              <a:rPr lang="en-GB" sz="1200" b="0" i="0" kern="1200" dirty="0" smtClean="0">
                <a:solidFill>
                  <a:schemeClr val="tx1"/>
                </a:solidFill>
                <a:effectLst/>
                <a:latin typeface="+mn-lt"/>
                <a:ea typeface="+mn-ea"/>
                <a:cs typeface="+mn-cs"/>
              </a:rPr>
              <a:t>The overall intensity uncertainty was assumed to arise from three factors (Methods): intensity uncertainty as a product of the laboratory measurements,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lab</a:t>
            </a:r>
            <a:r>
              <a:rPr lang="en-GB" sz="1200" b="0" i="0" kern="1200" dirty="0" smtClean="0">
                <a:solidFill>
                  <a:schemeClr val="tx1"/>
                </a:solidFill>
                <a:effectLst/>
                <a:latin typeface="+mn-lt"/>
                <a:ea typeface="+mn-ea"/>
                <a:cs typeface="+mn-cs"/>
              </a:rPr>
              <a:t>; age uncertainty based on dating the sample, </a:t>
            </a:r>
            <a:r>
              <a:rPr lang="en-GB" sz="1200" b="0" i="1" kern="1200" dirty="0" err="1" smtClean="0">
                <a:solidFill>
                  <a:schemeClr val="tx1"/>
                </a:solidFill>
                <a:effectLst/>
                <a:latin typeface="+mn-lt"/>
                <a:ea typeface="+mn-ea"/>
                <a:cs typeface="+mn-cs"/>
              </a:rPr>
              <a:t>σ</a:t>
            </a:r>
            <a:r>
              <a:rPr lang="en-GB" sz="1200" b="0" i="0" kern="1200" baseline="-25000" dirty="0" err="1" smtClean="0">
                <a:solidFill>
                  <a:schemeClr val="tx1"/>
                </a:solidFill>
                <a:effectLst/>
                <a:latin typeface="+mn-lt"/>
                <a:ea typeface="+mn-ea"/>
                <a:cs typeface="+mn-cs"/>
              </a:rPr>
              <a:t>age</a:t>
            </a:r>
            <a:r>
              <a:rPr lang="en-GB" sz="1200" b="0" i="0" kern="1200" dirty="0" smtClean="0">
                <a:solidFill>
                  <a:schemeClr val="tx1"/>
                </a:solidFill>
                <a:effectLst/>
                <a:latin typeface="+mn-lt"/>
                <a:ea typeface="+mn-ea"/>
                <a:cs typeface="+mn-cs"/>
              </a:rPr>
              <a:t>; and age difference, Δ, between the sample age and the time of the spike, taken to be 1000 BC.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Since models with minimum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1</a:t>
            </a:r>
            <a:r>
              <a:rPr lang="en-GB" sz="1200" b="0" i="0" kern="1200" dirty="0" smtClean="0">
                <a:solidFill>
                  <a:schemeClr val="tx1"/>
                </a:solidFill>
                <a:effectLst/>
                <a:latin typeface="+mn-lt"/>
                <a:ea typeface="+mn-ea"/>
                <a:cs typeface="+mn-cs"/>
              </a:rPr>
              <a:t> (and </a:t>
            </a:r>
            <a:r>
              <a:rPr lang="en-GB" sz="1200" b="0" i="1" kern="1200" dirty="0" smtClean="0">
                <a:solidFill>
                  <a:schemeClr val="tx1"/>
                </a:solidFill>
                <a:effectLst/>
                <a:latin typeface="+mn-lt"/>
                <a:ea typeface="+mn-ea"/>
                <a:cs typeface="+mn-cs"/>
              </a:rPr>
              <a:t>L</a:t>
            </a:r>
            <a:r>
              <a:rPr lang="en-GB" sz="1200" b="0" i="0" kern="1200" baseline="30000" dirty="0" smtClean="0">
                <a:solidFill>
                  <a:schemeClr val="tx1"/>
                </a:solidFill>
                <a:effectLst/>
                <a:latin typeface="+mn-lt"/>
                <a:ea typeface="+mn-ea"/>
                <a:cs typeface="+mn-cs"/>
              </a:rPr>
              <a:t>2</a:t>
            </a:r>
            <a:r>
              <a:rPr lang="en-GB" sz="1200" b="0" i="0" kern="1200" dirty="0" smtClean="0">
                <a:solidFill>
                  <a:schemeClr val="tx1"/>
                </a:solidFill>
                <a:effectLst/>
                <a:latin typeface="+mn-lt"/>
                <a:ea typeface="+mn-ea"/>
                <a:cs typeface="+mn-cs"/>
              </a:rPr>
              <a:t>) are too smooth to fit the high-intensity Near East data we also require that a suitable model fits the observed intensity at the location of the spike, initially taken to be Israel.</a:t>
            </a:r>
            <a:endParaRPr lang="en-US" sz="1100" dirty="0" smtClean="0"/>
          </a:p>
        </p:txBody>
      </p:sp>
      <p:sp>
        <p:nvSpPr>
          <p:cNvPr id="4" name="Slide Number Placeholder 3"/>
          <p:cNvSpPr>
            <a:spLocks noGrp="1"/>
          </p:cNvSpPr>
          <p:nvPr>
            <p:ph type="sldNum" sz="quarter" idx="5"/>
          </p:nvPr>
        </p:nvSpPr>
        <p:spPr/>
        <p:txBody>
          <a:bodyPr/>
          <a:lstStyle/>
          <a:p>
            <a:pPr>
              <a:defRPr/>
            </a:pPr>
            <a:fld id="{7E7173C4-156E-DD40-A873-1841D22879AF}" type="slidenum">
              <a:rPr lang="en-US" smtClean="0"/>
              <a:pPr>
                <a:defRPr/>
              </a:pPr>
              <a:t>9</a:t>
            </a:fld>
            <a:endParaRPr lang="en-US"/>
          </a:p>
        </p:txBody>
      </p:sp>
    </p:spTree>
    <p:extLst>
      <p:ext uri="{BB962C8B-B14F-4D97-AF65-F5344CB8AC3E}">
        <p14:creationId xmlns:p14="http://schemas.microsoft.com/office/powerpoint/2010/main" val="223952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F2B548-4CE0-D94B-B45A-C40D4EE544E1}" type="datetimeFigureOut">
              <a:rPr lang="en-US" smtClean="0"/>
              <a:pPr/>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2664978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F2B548-4CE0-D94B-B45A-C40D4EE544E1}" type="datetimeFigureOut">
              <a:rPr lang="en-US" smtClean="0"/>
              <a:pPr/>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34620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F2B548-4CE0-D94B-B45A-C40D4EE544E1}" type="datetimeFigureOut">
              <a:rPr lang="en-US" smtClean="0"/>
              <a:pPr/>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409803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F2B548-4CE0-D94B-B45A-C40D4EE544E1}" type="datetimeFigureOut">
              <a:rPr lang="en-US" smtClean="0"/>
              <a:pPr/>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36099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F2B548-4CE0-D94B-B45A-C40D4EE544E1}" type="datetimeFigureOut">
              <a:rPr lang="en-US" smtClean="0"/>
              <a:pPr/>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193619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F2B548-4CE0-D94B-B45A-C40D4EE544E1}" type="datetimeFigureOut">
              <a:rPr lang="en-US" smtClean="0"/>
              <a:pPr/>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374351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F2B548-4CE0-D94B-B45A-C40D4EE544E1}" type="datetimeFigureOut">
              <a:rPr lang="en-US" smtClean="0"/>
              <a:pPr/>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131019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DF2B548-4CE0-D94B-B45A-C40D4EE544E1}" type="datetimeFigureOut">
              <a:rPr lang="en-US" smtClean="0"/>
              <a:pPr/>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273849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2B548-4CE0-D94B-B45A-C40D4EE544E1}" type="datetimeFigureOut">
              <a:rPr lang="en-US" smtClean="0"/>
              <a:pPr/>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284713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F2B548-4CE0-D94B-B45A-C40D4EE544E1}" type="datetimeFigureOut">
              <a:rPr lang="en-US" smtClean="0"/>
              <a:pPr/>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1848114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F2B548-4CE0-D94B-B45A-C40D4EE544E1}" type="datetimeFigureOut">
              <a:rPr lang="en-US" smtClean="0"/>
              <a:pPr/>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D9-D530-9240-892F-477EBAD87221}" type="slidenum">
              <a:rPr lang="en-US" smtClean="0"/>
              <a:pPr/>
              <a:t>‹#›</a:t>
            </a:fld>
            <a:endParaRPr lang="en-US"/>
          </a:p>
        </p:txBody>
      </p:sp>
    </p:spTree>
    <p:extLst>
      <p:ext uri="{BB962C8B-B14F-4D97-AF65-F5344CB8AC3E}">
        <p14:creationId xmlns:p14="http://schemas.microsoft.com/office/powerpoint/2010/main" val="406946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2B548-4CE0-D94B-B45A-C40D4EE544E1}" type="datetimeFigureOut">
              <a:rPr lang="en-US" smtClean="0"/>
              <a:pPr/>
              <a:t>12/6/2019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123D9-D530-9240-892F-477EBAD87221}" type="slidenum">
              <a:rPr lang="en-US" smtClean="0"/>
              <a:pPr/>
              <a:t>‹#›</a:t>
            </a:fld>
            <a:endParaRPr lang="en-US"/>
          </a:p>
        </p:txBody>
      </p:sp>
    </p:spTree>
    <p:extLst>
      <p:ext uri="{BB962C8B-B14F-4D97-AF65-F5344CB8AC3E}">
        <p14:creationId xmlns:p14="http://schemas.microsoft.com/office/powerpoint/2010/main" val="34136086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38.JPG"/><Relationship Id="rId10" Type="http://schemas.openxmlformats.org/officeDocument/2006/relationships/image" Target="../media/image120.png"/><Relationship Id="rId4" Type="http://schemas.openxmlformats.org/officeDocument/2006/relationships/image" Target="../media/image37.JP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85169" y="6310452"/>
            <a:ext cx="7221662" cy="461665"/>
          </a:xfrm>
          <a:prstGeom prst="rect">
            <a:avLst/>
          </a:prstGeom>
          <a:noFill/>
        </p:spPr>
        <p:txBody>
          <a:bodyPr wrap="square" rtlCol="0">
            <a:spAutoFit/>
          </a:bodyPr>
          <a:lstStyle/>
          <a:p>
            <a:pPr algn="ctr"/>
            <a:r>
              <a:rPr lang="en-GB" sz="2400" dirty="0">
                <a:solidFill>
                  <a:schemeClr val="bg1"/>
                </a:solidFill>
                <a:latin typeface="Bookman Old Style" panose="02050604050505020204" pitchFamily="18" charset="0"/>
              </a:rPr>
              <a:t>Chris Davies</a:t>
            </a:r>
          </a:p>
        </p:txBody>
      </p:sp>
      <p:pic>
        <p:nvPicPr>
          <p:cNvPr id="8" name="Picture 6" descr="black_logo.gif"/>
          <p:cNvPicPr>
            <a:picLocks noChangeAspect="1"/>
          </p:cNvPicPr>
          <p:nvPr/>
        </p:nvPicPr>
        <p:blipFill>
          <a:blip r:embed="rId3"/>
          <a:srcRect/>
          <a:stretch>
            <a:fillRect/>
          </a:stretch>
        </p:blipFill>
        <p:spPr bwMode="auto">
          <a:xfrm>
            <a:off x="10272695" y="6139155"/>
            <a:ext cx="1456904" cy="540000"/>
          </a:xfrm>
          <a:prstGeom prst="rect">
            <a:avLst/>
          </a:prstGeom>
          <a:noFill/>
          <a:ln w="9525">
            <a:noFill/>
            <a:miter lim="800000"/>
            <a:headEnd/>
            <a:tailEnd/>
          </a:ln>
        </p:spPr>
      </p:pic>
      <p:pic>
        <p:nvPicPr>
          <p:cNvPr id="7" name="Picture 6" descr="nerclogo200.gif"/>
          <p:cNvPicPr>
            <a:picLocks noChangeAspect="1"/>
          </p:cNvPicPr>
          <p:nvPr/>
        </p:nvPicPr>
        <p:blipFill>
          <a:blip r:embed="rId4"/>
          <a:stretch>
            <a:fillRect/>
          </a:stretch>
        </p:blipFill>
        <p:spPr>
          <a:xfrm>
            <a:off x="5238858" y="6218668"/>
            <a:ext cx="1714285" cy="540000"/>
          </a:xfrm>
          <a:prstGeom prst="rect">
            <a:avLst/>
          </a:prstGeom>
        </p:spPr>
      </p:pic>
      <p:sp>
        <p:nvSpPr>
          <p:cNvPr id="9" name="Title 1"/>
          <p:cNvSpPr txBox="1">
            <a:spLocks/>
          </p:cNvSpPr>
          <p:nvPr/>
        </p:nvSpPr>
        <p:spPr>
          <a:xfrm>
            <a:off x="511865" y="306942"/>
            <a:ext cx="11270973" cy="1564849"/>
          </a:xfrm>
          <a:prstGeom prst="rect">
            <a:avLst/>
          </a:prstGeom>
          <a:solidFill>
            <a:schemeClr val="accent1"/>
          </a:solidFill>
          <a:ln w="25400">
            <a:solidFill>
              <a:schemeClr val="tx1"/>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3600" dirty="0" smtClean="0">
                <a:solidFill>
                  <a:schemeClr val="bg1"/>
                </a:solidFill>
                <a:latin typeface="Bookman Old Style" panose="02050604050505020204" pitchFamily="18" charset="0"/>
              </a:rPr>
              <a:t>Rapid Geomagnetic Field Changes Inferred from Earth Observations and Numerical Simulations</a:t>
            </a:r>
            <a:endParaRPr lang="en-US" altLang="en-US" sz="3600" dirty="0">
              <a:solidFill>
                <a:schemeClr val="bg1"/>
              </a:solidFill>
              <a:latin typeface="Bookman Old Style" panose="02050604050505020204" pitchFamily="18"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65" y="5662595"/>
            <a:ext cx="1102631" cy="1109522"/>
          </a:xfrm>
          <a:prstGeom prst="rect">
            <a:avLst/>
          </a:prstGeom>
        </p:spPr>
      </p:pic>
      <p:sp>
        <p:nvSpPr>
          <p:cNvPr id="12" name="TextBox 11"/>
          <p:cNvSpPr txBox="1"/>
          <p:nvPr/>
        </p:nvSpPr>
        <p:spPr>
          <a:xfrm>
            <a:off x="3569144" y="5593793"/>
            <a:ext cx="4925598" cy="400110"/>
          </a:xfrm>
          <a:prstGeom prst="rect">
            <a:avLst/>
          </a:prstGeom>
          <a:noFill/>
        </p:spPr>
        <p:txBody>
          <a:bodyPr wrap="square" rtlCol="0">
            <a:spAutoFit/>
          </a:bodyPr>
          <a:lstStyle/>
          <a:p>
            <a:pPr algn="ctr"/>
            <a:r>
              <a:rPr lang="en-GB" sz="2000" dirty="0">
                <a:latin typeface="Bookman Old Style" panose="02050604050505020204" pitchFamily="18" charset="0"/>
              </a:rPr>
              <a:t>Chris Davies &amp; Cathy Constable</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1634" y="2096556"/>
            <a:ext cx="7894704" cy="34339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Toy Model of Rapid Directional Changes</a:t>
            </a:r>
            <a:endParaRPr lang="en-US" altLang="en-US" sz="4000" dirty="0">
              <a:solidFill>
                <a:schemeClr val="bg1"/>
              </a:solidFill>
              <a:latin typeface="Bookman Old Style" panose="02050604050505020204" pitchFamily="18" charset="0"/>
            </a:endParaRPr>
          </a:p>
        </p:txBody>
      </p:sp>
      <p:sp>
        <p:nvSpPr>
          <p:cNvPr id="5" name="Text Placeholder 12"/>
          <p:cNvSpPr txBox="1">
            <a:spLocks/>
          </p:cNvSpPr>
          <p:nvPr/>
        </p:nvSpPr>
        <p:spPr bwMode="auto">
          <a:xfrm>
            <a:off x="9123529" y="1842448"/>
            <a:ext cx="2378642" cy="2900149"/>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Isolated Reversed flux patches (red) always produce greater directional changes than the equivalent normal flux patch</a:t>
            </a:r>
          </a:p>
          <a:p>
            <a:pPr algn="ct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a:t>
            </a:r>
          </a:p>
          <a:p>
            <a:pPr algn="ct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algn="ct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Tx/>
              <a:buChar char="-"/>
            </a:pPr>
            <a:r>
              <a:rPr lang="en-GB" sz="1600" dirty="0" smtClean="0">
                <a:latin typeface="Bookman Old Style" panose="02050604050505020204" pitchFamily="18" charset="0"/>
                <a:sym typeface="Symbol"/>
              </a:rPr>
              <a:t>What about many reversed and normal patches? </a:t>
            </a: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7" y="4306589"/>
            <a:ext cx="7871211" cy="247581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07" y="1512060"/>
            <a:ext cx="7871211" cy="2475811"/>
          </a:xfrm>
          <a:prstGeom prst="rect">
            <a:avLst/>
          </a:prstGeom>
        </p:spPr>
      </p:pic>
    </p:spTree>
    <p:extLst>
      <p:ext uri="{BB962C8B-B14F-4D97-AF65-F5344CB8AC3E}">
        <p14:creationId xmlns:p14="http://schemas.microsoft.com/office/powerpoint/2010/main" val="941070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468" y="1668893"/>
            <a:ext cx="7472277" cy="4868894"/>
          </a:xfrm>
          <a:prstGeom prst="rect">
            <a:avLst/>
          </a:prstGeom>
        </p:spPr>
      </p:pic>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Origin of Rapid Directional Changes</a:t>
            </a:r>
            <a:endParaRPr lang="en-US" altLang="en-US" sz="4000" dirty="0">
              <a:solidFill>
                <a:schemeClr val="bg1"/>
              </a:solidFill>
              <a:latin typeface="Bookman Old Style" panose="02050604050505020204" pitchFamily="18" charset="0"/>
            </a:endParaRPr>
          </a:p>
        </p:txBody>
      </p:sp>
      <p:sp>
        <p:nvSpPr>
          <p:cNvPr id="5" name="Text Placeholder 12"/>
          <p:cNvSpPr txBox="1">
            <a:spLocks/>
          </p:cNvSpPr>
          <p:nvPr/>
        </p:nvSpPr>
        <p:spPr bwMode="auto">
          <a:xfrm>
            <a:off x="10010633" y="5542123"/>
            <a:ext cx="1667476" cy="465377"/>
          </a:xfrm>
          <a:prstGeom prst="rect">
            <a:avLst/>
          </a:prstGeom>
          <a:noFill/>
          <a:ln w="9525">
            <a:noFill/>
            <a:miter lim="800000"/>
            <a:headEnd/>
            <a:tailEnd/>
          </a:ln>
        </p:spPr>
        <p:txBody>
          <a:bodyPr>
            <a:prstTxWarp prst="textNoShape">
              <a:avLst/>
            </a:prstTxWarp>
          </a:bodyPr>
          <a:lstStyle/>
          <a:p>
            <a:pPr defTabSz="914400" eaLnBrk="0" hangingPunct="0">
              <a:spcBef>
                <a:spcPts val="600"/>
              </a:spcBef>
              <a:buClr>
                <a:schemeClr val="accent1"/>
              </a:buClr>
              <a:buSzPct val="76000"/>
            </a:pPr>
            <a:r>
              <a:rPr lang="en-GB" sz="1600" dirty="0" smtClean="0">
                <a:solidFill>
                  <a:srgbClr val="FF0000"/>
                </a:solidFill>
                <a:latin typeface="Bookman Old Style" panose="02050604050505020204" pitchFamily="18" charset="0"/>
                <a:sym typeface="Symbol"/>
              </a:rPr>
              <a:t>Reversed flux</a:t>
            </a:r>
            <a:endParaRPr lang="en-GB" sz="1600" dirty="0">
              <a:latin typeface="Bookman Old Style" panose="02050604050505020204" pitchFamily="18" charset="0"/>
              <a:sym typeface="Symbol"/>
            </a:endParaRPr>
          </a:p>
        </p:txBody>
      </p:sp>
      <p:cxnSp>
        <p:nvCxnSpPr>
          <p:cNvPr id="4" name="Straight Arrow Connector 3"/>
          <p:cNvCxnSpPr/>
          <p:nvPr/>
        </p:nvCxnSpPr>
        <p:spPr>
          <a:xfrm flipV="1">
            <a:off x="2372088" y="1447610"/>
            <a:ext cx="684697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70395" y="1041662"/>
            <a:ext cx="1323833" cy="369332"/>
          </a:xfrm>
          <a:prstGeom prst="rect">
            <a:avLst/>
          </a:prstGeom>
          <a:noFill/>
        </p:spPr>
        <p:txBody>
          <a:bodyPr wrap="square" rtlCol="0">
            <a:spAutoFit/>
          </a:bodyPr>
          <a:lstStyle/>
          <a:p>
            <a:r>
              <a:rPr lang="en-GB" dirty="0" smtClean="0">
                <a:latin typeface="Bookman Old Style" panose="02050604050505020204" pitchFamily="18" charset="0"/>
              </a:rPr>
              <a:t>Time</a:t>
            </a:r>
            <a:endParaRPr lang="en-GB" dirty="0">
              <a:latin typeface="Bookman Old Style" panose="02050604050505020204" pitchFamily="18" charset="0"/>
            </a:endParaRPr>
          </a:p>
        </p:txBody>
      </p:sp>
      <p:sp>
        <p:nvSpPr>
          <p:cNvPr id="9" name="TextBox 8"/>
          <p:cNvSpPr txBox="1"/>
          <p:nvPr/>
        </p:nvSpPr>
        <p:spPr>
          <a:xfrm>
            <a:off x="1048255" y="4104583"/>
            <a:ext cx="1323833" cy="369332"/>
          </a:xfrm>
          <a:prstGeom prst="rect">
            <a:avLst/>
          </a:prstGeom>
          <a:noFill/>
        </p:spPr>
        <p:txBody>
          <a:bodyPr wrap="square" rtlCol="0">
            <a:spAutoFit/>
          </a:bodyPr>
          <a:lstStyle/>
          <a:p>
            <a:r>
              <a:rPr lang="en-GB" dirty="0" smtClean="0">
                <a:latin typeface="Bookman Old Style" panose="02050604050505020204" pitchFamily="18" charset="0"/>
              </a:rPr>
              <a:t>CMB</a:t>
            </a:r>
            <a:endParaRPr lang="en-GB" dirty="0">
              <a:latin typeface="Bookman Old Style" panose="02050604050505020204" pitchFamily="18" charset="0"/>
            </a:endParaRPr>
          </a:p>
        </p:txBody>
      </p:sp>
      <p:sp>
        <p:nvSpPr>
          <p:cNvPr id="10" name="TextBox 9"/>
          <p:cNvSpPr txBox="1"/>
          <p:nvPr/>
        </p:nvSpPr>
        <p:spPr>
          <a:xfrm>
            <a:off x="1048254" y="5564981"/>
            <a:ext cx="1323833" cy="369332"/>
          </a:xfrm>
          <a:prstGeom prst="rect">
            <a:avLst/>
          </a:prstGeom>
          <a:noFill/>
        </p:spPr>
        <p:txBody>
          <a:bodyPr wrap="square" rtlCol="0">
            <a:spAutoFit/>
          </a:bodyPr>
          <a:lstStyle/>
          <a:p>
            <a:r>
              <a:rPr lang="en-GB" dirty="0" smtClean="0">
                <a:latin typeface="Bookman Old Style" panose="02050604050505020204" pitchFamily="18" charset="0"/>
              </a:rPr>
              <a:t>CMB</a:t>
            </a:r>
            <a:endParaRPr lang="en-GB" dirty="0">
              <a:latin typeface="Bookman Old Style" panose="02050604050505020204" pitchFamily="18" charset="0"/>
            </a:endParaRPr>
          </a:p>
        </p:txBody>
      </p:sp>
      <p:sp>
        <p:nvSpPr>
          <p:cNvPr id="11" name="Oval 10"/>
          <p:cNvSpPr/>
          <p:nvPr/>
        </p:nvSpPr>
        <p:spPr>
          <a:xfrm>
            <a:off x="3567187" y="4249500"/>
            <a:ext cx="595380" cy="44634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H="1" flipV="1">
            <a:off x="8584442" y="5393643"/>
            <a:ext cx="1426191" cy="835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2945" y="3032986"/>
            <a:ext cx="1323833" cy="369332"/>
          </a:xfrm>
          <a:prstGeom prst="rect">
            <a:avLst/>
          </a:prstGeom>
          <a:noFill/>
        </p:spPr>
        <p:txBody>
          <a:bodyPr wrap="square" rtlCol="0">
            <a:spAutoFit/>
          </a:bodyPr>
          <a:lstStyle/>
          <a:p>
            <a:r>
              <a:rPr lang="en-GB" dirty="0" smtClean="0">
                <a:latin typeface="Bookman Old Style" panose="02050604050505020204" pitchFamily="18" charset="0"/>
              </a:rPr>
              <a:t>Surface</a:t>
            </a:r>
            <a:endParaRPr lang="en-GB" dirty="0">
              <a:latin typeface="Bookman Old Style" panose="02050604050505020204" pitchFamily="18" charset="0"/>
            </a:endParaRPr>
          </a:p>
        </p:txBody>
      </p:sp>
      <p:sp>
        <p:nvSpPr>
          <p:cNvPr id="17" name="TextBox 16"/>
          <p:cNvSpPr txBox="1"/>
          <p:nvPr/>
        </p:nvSpPr>
        <p:spPr>
          <a:xfrm>
            <a:off x="942944" y="1981608"/>
            <a:ext cx="1323833" cy="369332"/>
          </a:xfrm>
          <a:prstGeom prst="rect">
            <a:avLst/>
          </a:prstGeom>
          <a:noFill/>
        </p:spPr>
        <p:txBody>
          <a:bodyPr wrap="square" rtlCol="0">
            <a:spAutoFit/>
          </a:bodyPr>
          <a:lstStyle/>
          <a:p>
            <a:r>
              <a:rPr lang="en-GB" dirty="0" smtClean="0">
                <a:latin typeface="Bookman Old Style" panose="02050604050505020204" pitchFamily="18" charset="0"/>
              </a:rPr>
              <a:t>Surface</a:t>
            </a:r>
            <a:endParaRPr lang="en-GB" dirty="0">
              <a:latin typeface="Bookman Old Style" panose="02050604050505020204" pitchFamily="18" charset="0"/>
            </a:endParaRPr>
          </a:p>
        </p:txBody>
      </p:sp>
      <p:sp>
        <p:nvSpPr>
          <p:cNvPr id="18" name="Text Placeholder 12"/>
          <p:cNvSpPr txBox="1">
            <a:spLocks/>
          </p:cNvSpPr>
          <p:nvPr/>
        </p:nvSpPr>
        <p:spPr bwMode="auto">
          <a:xfrm>
            <a:off x="9902675" y="1806807"/>
            <a:ext cx="1883391"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Location of fastest directional change</a:t>
            </a:r>
            <a:endParaRPr lang="en-GB" sz="1600" dirty="0">
              <a:latin typeface="Bookman Old Style" panose="02050604050505020204" pitchFamily="18" charset="0"/>
              <a:sym typeface="Symbol"/>
            </a:endParaRPr>
          </a:p>
        </p:txBody>
      </p:sp>
      <p:cxnSp>
        <p:nvCxnSpPr>
          <p:cNvPr id="19" name="Straight Arrow Connector 18"/>
          <p:cNvCxnSpPr/>
          <p:nvPr/>
        </p:nvCxnSpPr>
        <p:spPr>
          <a:xfrm flipH="1" flipV="1">
            <a:off x="8825553" y="2350940"/>
            <a:ext cx="1426191" cy="835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Masking Features of CMB Field</a:t>
            </a:r>
            <a:endParaRPr lang="en-US" altLang="en-US" sz="4000" dirty="0">
              <a:solidFill>
                <a:schemeClr val="bg1"/>
              </a:solidFill>
              <a:latin typeface="Bookman Old Style" panose="020506040505050202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6518"/>
          <a:stretch/>
        </p:blipFill>
        <p:spPr>
          <a:xfrm>
            <a:off x="3655769" y="1132764"/>
            <a:ext cx="4880462" cy="5725236"/>
          </a:xfrm>
          <a:prstGeom prst="rect">
            <a:avLst/>
          </a:prstGeom>
        </p:spPr>
      </p:pic>
      <p:sp>
        <p:nvSpPr>
          <p:cNvPr id="4" name="TextBox 3"/>
          <p:cNvSpPr txBox="1"/>
          <p:nvPr/>
        </p:nvSpPr>
        <p:spPr>
          <a:xfrm>
            <a:off x="2197289" y="1214651"/>
            <a:ext cx="1944806" cy="646331"/>
          </a:xfrm>
          <a:prstGeom prst="rect">
            <a:avLst/>
          </a:prstGeom>
          <a:noFill/>
        </p:spPr>
        <p:txBody>
          <a:bodyPr wrap="square" rtlCol="0">
            <a:spAutoFit/>
          </a:bodyPr>
          <a:lstStyle/>
          <a:p>
            <a:pPr algn="ctr"/>
            <a:r>
              <a:rPr lang="en-GB" dirty="0" smtClean="0">
                <a:solidFill>
                  <a:srgbClr val="C00000"/>
                </a:solidFill>
                <a:latin typeface="Bookman Old Style" panose="02050604050505020204" pitchFamily="18" charset="0"/>
              </a:rPr>
              <a:t>Northwest (NW) quadrant</a:t>
            </a:r>
            <a:endParaRPr lang="en-GB" dirty="0">
              <a:solidFill>
                <a:srgbClr val="C00000"/>
              </a:solidFill>
              <a:latin typeface="Bookman Old Style" panose="02050604050505020204" pitchFamily="18" charset="0"/>
            </a:endParaRPr>
          </a:p>
        </p:txBody>
      </p:sp>
      <p:sp>
        <p:nvSpPr>
          <p:cNvPr id="7" name="TextBox 6"/>
          <p:cNvSpPr txBox="1"/>
          <p:nvPr/>
        </p:nvSpPr>
        <p:spPr>
          <a:xfrm>
            <a:off x="7795146" y="1214651"/>
            <a:ext cx="1944806" cy="646331"/>
          </a:xfrm>
          <a:prstGeom prst="rect">
            <a:avLst/>
          </a:prstGeom>
          <a:noFill/>
        </p:spPr>
        <p:txBody>
          <a:bodyPr wrap="square" rtlCol="0">
            <a:spAutoFit/>
          </a:bodyPr>
          <a:lstStyle/>
          <a:p>
            <a:pPr algn="ctr"/>
            <a:r>
              <a:rPr lang="en-GB" dirty="0" smtClean="0">
                <a:solidFill>
                  <a:schemeClr val="accent5"/>
                </a:solidFill>
                <a:latin typeface="Bookman Old Style" panose="02050604050505020204" pitchFamily="18" charset="0"/>
              </a:rPr>
              <a:t>Northeast (NE) quadrant</a:t>
            </a:r>
            <a:endParaRPr lang="en-GB" dirty="0">
              <a:solidFill>
                <a:schemeClr val="accent5"/>
              </a:solidFill>
              <a:latin typeface="Bookman Old Style" panose="02050604050505020204" pitchFamily="18" charset="0"/>
            </a:endParaRPr>
          </a:p>
        </p:txBody>
      </p:sp>
      <p:sp>
        <p:nvSpPr>
          <p:cNvPr id="8" name="TextBox 7"/>
          <p:cNvSpPr txBox="1"/>
          <p:nvPr/>
        </p:nvSpPr>
        <p:spPr>
          <a:xfrm>
            <a:off x="2238232" y="2486168"/>
            <a:ext cx="1944806" cy="646331"/>
          </a:xfrm>
          <a:prstGeom prst="rect">
            <a:avLst/>
          </a:prstGeom>
          <a:noFill/>
        </p:spPr>
        <p:txBody>
          <a:bodyPr wrap="square" rtlCol="0">
            <a:spAutoFit/>
          </a:bodyPr>
          <a:lstStyle/>
          <a:p>
            <a:pPr algn="ctr"/>
            <a:r>
              <a:rPr lang="en-GB" dirty="0" smtClean="0">
                <a:solidFill>
                  <a:schemeClr val="accent2"/>
                </a:solidFill>
                <a:latin typeface="Bookman Old Style" panose="02050604050505020204" pitchFamily="18" charset="0"/>
              </a:rPr>
              <a:t>Southwest (SW) quadrant</a:t>
            </a:r>
            <a:endParaRPr lang="en-GB" dirty="0">
              <a:solidFill>
                <a:schemeClr val="accent2"/>
              </a:solidFill>
              <a:latin typeface="Bookman Old Style" panose="02050604050505020204" pitchFamily="18" charset="0"/>
            </a:endParaRPr>
          </a:p>
        </p:txBody>
      </p:sp>
      <p:sp>
        <p:nvSpPr>
          <p:cNvPr id="9" name="TextBox 8"/>
          <p:cNvSpPr txBox="1"/>
          <p:nvPr/>
        </p:nvSpPr>
        <p:spPr>
          <a:xfrm>
            <a:off x="7817892" y="2486167"/>
            <a:ext cx="1944806" cy="646331"/>
          </a:xfrm>
          <a:prstGeom prst="rect">
            <a:avLst/>
          </a:prstGeom>
          <a:noFill/>
        </p:spPr>
        <p:txBody>
          <a:bodyPr wrap="square" rtlCol="0">
            <a:spAutoFit/>
          </a:bodyPr>
          <a:lstStyle/>
          <a:p>
            <a:pPr algn="ctr"/>
            <a:r>
              <a:rPr lang="en-GB" dirty="0" smtClean="0">
                <a:solidFill>
                  <a:srgbClr val="7030A0"/>
                </a:solidFill>
                <a:latin typeface="Bookman Old Style" panose="02050604050505020204" pitchFamily="18" charset="0"/>
              </a:rPr>
              <a:t>Southeast (SE) quadrant</a:t>
            </a:r>
            <a:endParaRPr lang="en-GB" dirty="0">
              <a:solidFill>
                <a:srgbClr val="7030A0"/>
              </a:solidFill>
              <a:latin typeface="Bookman Old Style" panose="02050604050505020204" pitchFamily="18" charset="0"/>
            </a:endParaRPr>
          </a:p>
        </p:txBody>
      </p:sp>
      <p:sp>
        <p:nvSpPr>
          <p:cNvPr id="10" name="TextBox 9"/>
          <p:cNvSpPr txBox="1"/>
          <p:nvPr/>
        </p:nvSpPr>
        <p:spPr>
          <a:xfrm>
            <a:off x="1861780" y="4026890"/>
            <a:ext cx="1944806" cy="369332"/>
          </a:xfrm>
          <a:prstGeom prst="rect">
            <a:avLst/>
          </a:prstGeom>
          <a:noFill/>
        </p:spPr>
        <p:txBody>
          <a:bodyPr wrap="square" rtlCol="0">
            <a:spAutoFit/>
          </a:bodyPr>
          <a:lstStyle/>
          <a:p>
            <a:pPr algn="ctr"/>
            <a:r>
              <a:rPr lang="en-GB" dirty="0" smtClean="0">
                <a:solidFill>
                  <a:srgbClr val="C00000"/>
                </a:solidFill>
                <a:latin typeface="Bookman Old Style" panose="02050604050505020204" pitchFamily="18" charset="0"/>
              </a:rPr>
              <a:t>Mask NW</a:t>
            </a:r>
            <a:endParaRPr lang="en-GB" dirty="0">
              <a:solidFill>
                <a:srgbClr val="C00000"/>
              </a:solidFill>
              <a:latin typeface="Bookman Old Style" panose="02050604050505020204" pitchFamily="18" charset="0"/>
            </a:endParaRPr>
          </a:p>
        </p:txBody>
      </p:sp>
      <p:sp>
        <p:nvSpPr>
          <p:cNvPr id="11" name="TextBox 10"/>
          <p:cNvSpPr txBox="1"/>
          <p:nvPr/>
        </p:nvSpPr>
        <p:spPr>
          <a:xfrm>
            <a:off x="1865193" y="5663822"/>
            <a:ext cx="1944806" cy="369332"/>
          </a:xfrm>
          <a:prstGeom prst="rect">
            <a:avLst/>
          </a:prstGeom>
          <a:noFill/>
        </p:spPr>
        <p:txBody>
          <a:bodyPr wrap="square" rtlCol="0">
            <a:spAutoFit/>
          </a:bodyPr>
          <a:lstStyle/>
          <a:p>
            <a:pPr algn="ctr"/>
            <a:r>
              <a:rPr lang="en-GB" dirty="0" smtClean="0">
                <a:solidFill>
                  <a:schemeClr val="accent2"/>
                </a:solidFill>
                <a:latin typeface="Bookman Old Style" panose="02050604050505020204" pitchFamily="18" charset="0"/>
              </a:rPr>
              <a:t>Mask SW</a:t>
            </a:r>
            <a:endParaRPr lang="en-GB" dirty="0">
              <a:solidFill>
                <a:schemeClr val="accent2"/>
              </a:solidFill>
              <a:latin typeface="Bookman Old Style" panose="02050604050505020204" pitchFamily="18" charset="0"/>
            </a:endParaRPr>
          </a:p>
        </p:txBody>
      </p:sp>
      <p:sp>
        <p:nvSpPr>
          <p:cNvPr id="12" name="TextBox 11"/>
          <p:cNvSpPr txBox="1"/>
          <p:nvPr/>
        </p:nvSpPr>
        <p:spPr>
          <a:xfrm>
            <a:off x="8366079" y="4026890"/>
            <a:ext cx="1944806" cy="369332"/>
          </a:xfrm>
          <a:prstGeom prst="rect">
            <a:avLst/>
          </a:prstGeom>
          <a:noFill/>
        </p:spPr>
        <p:txBody>
          <a:bodyPr wrap="square" rtlCol="0">
            <a:spAutoFit/>
          </a:bodyPr>
          <a:lstStyle/>
          <a:p>
            <a:pPr algn="ctr"/>
            <a:r>
              <a:rPr lang="en-GB" dirty="0" smtClean="0">
                <a:solidFill>
                  <a:schemeClr val="accent5"/>
                </a:solidFill>
                <a:latin typeface="Bookman Old Style" panose="02050604050505020204" pitchFamily="18" charset="0"/>
              </a:rPr>
              <a:t>Mask NE</a:t>
            </a:r>
            <a:endParaRPr lang="en-GB" dirty="0">
              <a:solidFill>
                <a:schemeClr val="accent5"/>
              </a:solidFill>
              <a:latin typeface="Bookman Old Style" panose="02050604050505020204" pitchFamily="18" charset="0"/>
            </a:endParaRPr>
          </a:p>
        </p:txBody>
      </p:sp>
      <p:sp>
        <p:nvSpPr>
          <p:cNvPr id="13" name="TextBox 12"/>
          <p:cNvSpPr txBox="1"/>
          <p:nvPr/>
        </p:nvSpPr>
        <p:spPr>
          <a:xfrm>
            <a:off x="8382001" y="5663822"/>
            <a:ext cx="1944806" cy="369332"/>
          </a:xfrm>
          <a:prstGeom prst="rect">
            <a:avLst/>
          </a:prstGeom>
          <a:noFill/>
        </p:spPr>
        <p:txBody>
          <a:bodyPr wrap="square" rtlCol="0">
            <a:spAutoFit/>
          </a:bodyPr>
          <a:lstStyle/>
          <a:p>
            <a:pPr algn="ctr"/>
            <a:r>
              <a:rPr lang="en-GB" dirty="0" smtClean="0">
                <a:solidFill>
                  <a:srgbClr val="7030A0"/>
                </a:solidFill>
                <a:latin typeface="Bookman Old Style" panose="02050604050505020204" pitchFamily="18" charset="0"/>
              </a:rPr>
              <a:t>Mask SE</a:t>
            </a:r>
            <a:endParaRPr lang="en-GB"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1424503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Origin of Rapid Directional Changes</a:t>
            </a:r>
            <a:endParaRPr lang="en-US" altLang="en-US" sz="4000" dirty="0">
              <a:solidFill>
                <a:schemeClr val="bg1"/>
              </a:solidFill>
              <a:latin typeface="Bookman Old Style" panose="02050604050505020204" pitchFamily="18" charset="0"/>
            </a:endParaRPr>
          </a:p>
        </p:txBody>
      </p:sp>
      <p:sp>
        <p:nvSpPr>
          <p:cNvPr id="5" name="Text Placeholder 12"/>
          <p:cNvSpPr txBox="1">
            <a:spLocks/>
          </p:cNvSpPr>
          <p:nvPr/>
        </p:nvSpPr>
        <p:spPr bwMode="auto">
          <a:xfrm>
            <a:off x="5196032" y="3280292"/>
            <a:ext cx="4449088" cy="1804978"/>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Greatest reduction in rate of directional change occurs when reversed patch in NE quadrant is masked.  </a:t>
            </a:r>
            <a:endParaRPr lang="en-GB" sz="1600" dirty="0">
              <a:latin typeface="Bookman Old Style" panose="02050604050505020204" pitchFamily="18" charset="0"/>
              <a:sym typeface="Symbol"/>
            </a:endParaRPr>
          </a:p>
          <a:p>
            <a:pPr algn="ct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147" b="54786"/>
          <a:stretch/>
        </p:blipFill>
        <p:spPr>
          <a:xfrm>
            <a:off x="1280960" y="1122649"/>
            <a:ext cx="2557118" cy="5735351"/>
          </a:xfrm>
          <a:prstGeom prst="rect">
            <a:avLst/>
          </a:prstGeom>
        </p:spPr>
      </p:pic>
      <p:sp>
        <p:nvSpPr>
          <p:cNvPr id="7" name="Text Placeholder 12"/>
          <p:cNvSpPr txBox="1">
            <a:spLocks/>
          </p:cNvSpPr>
          <p:nvPr/>
        </p:nvSpPr>
        <p:spPr bwMode="auto">
          <a:xfrm>
            <a:off x="4893" y="3138892"/>
            <a:ext cx="1241946"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solidFill>
                  <a:srgbClr val="FF0000"/>
                </a:solidFill>
                <a:latin typeface="Bookman Old Style" panose="02050604050505020204" pitchFamily="18" charset="0"/>
                <a:sym typeface="Symbol"/>
              </a:rPr>
              <a:t>Reversed flux</a:t>
            </a:r>
            <a:endParaRPr lang="en-GB" sz="1600" dirty="0">
              <a:latin typeface="Bookman Old Style" panose="02050604050505020204" pitchFamily="18" charset="0"/>
              <a:sym typeface="Symbol"/>
            </a:endParaRPr>
          </a:p>
        </p:txBody>
      </p:sp>
      <p:cxnSp>
        <p:nvCxnSpPr>
          <p:cNvPr id="8" name="Straight Arrow Connector 7"/>
          <p:cNvCxnSpPr/>
          <p:nvPr/>
        </p:nvCxnSpPr>
        <p:spPr>
          <a:xfrm>
            <a:off x="4240690" y="1540879"/>
            <a:ext cx="0" cy="319602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72199" y="1128666"/>
            <a:ext cx="1323833" cy="369332"/>
          </a:xfrm>
          <a:prstGeom prst="rect">
            <a:avLst/>
          </a:prstGeom>
          <a:noFill/>
        </p:spPr>
        <p:txBody>
          <a:bodyPr wrap="square" rtlCol="0">
            <a:spAutoFit/>
          </a:bodyPr>
          <a:lstStyle/>
          <a:p>
            <a:r>
              <a:rPr lang="en-GB" dirty="0" smtClean="0">
                <a:latin typeface="Bookman Old Style" panose="02050604050505020204" pitchFamily="18" charset="0"/>
              </a:rPr>
              <a:t>Time</a:t>
            </a:r>
            <a:endParaRPr lang="en-GB" dirty="0">
              <a:latin typeface="Bookman Old Style" panose="02050604050505020204" pitchFamily="18" charset="0"/>
            </a:endParaRPr>
          </a:p>
        </p:txBody>
      </p:sp>
      <p:sp>
        <p:nvSpPr>
          <p:cNvPr id="10" name="TextBox 9"/>
          <p:cNvSpPr txBox="1"/>
          <p:nvPr/>
        </p:nvSpPr>
        <p:spPr>
          <a:xfrm>
            <a:off x="124055" y="1689993"/>
            <a:ext cx="985084" cy="646331"/>
          </a:xfrm>
          <a:prstGeom prst="rect">
            <a:avLst/>
          </a:prstGeom>
          <a:noFill/>
        </p:spPr>
        <p:txBody>
          <a:bodyPr wrap="square" rtlCol="0">
            <a:spAutoFit/>
          </a:bodyPr>
          <a:lstStyle/>
          <a:p>
            <a:pPr algn="ctr"/>
            <a:r>
              <a:rPr lang="en-GB" dirty="0" smtClean="0">
                <a:latin typeface="Bookman Old Style" panose="02050604050505020204" pitchFamily="18" charset="0"/>
              </a:rPr>
              <a:t>CMB field</a:t>
            </a:r>
            <a:endParaRPr lang="en-GB" dirty="0">
              <a:latin typeface="Bookman Old Style" panose="02050604050505020204" pitchFamily="18" charset="0"/>
            </a:endParaRPr>
          </a:p>
        </p:txBody>
      </p:sp>
      <p:cxnSp>
        <p:nvCxnSpPr>
          <p:cNvPr id="11" name="Straight Arrow Connector 10"/>
          <p:cNvCxnSpPr/>
          <p:nvPr/>
        </p:nvCxnSpPr>
        <p:spPr>
          <a:xfrm>
            <a:off x="1177379" y="3493827"/>
            <a:ext cx="442330" cy="15694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5049" y="3787254"/>
            <a:ext cx="1571423" cy="4626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2"/>
          <p:cNvSpPr txBox="1">
            <a:spLocks/>
          </p:cNvSpPr>
          <p:nvPr/>
        </p:nvSpPr>
        <p:spPr bwMode="auto">
          <a:xfrm>
            <a:off x="39014" y="4283786"/>
            <a:ext cx="1241946"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Extreme event</a:t>
            </a:r>
            <a:endParaRPr lang="en-GB" sz="1600" dirty="0">
              <a:latin typeface="Bookman Old Style" panose="02050604050505020204" pitchFamily="18" charset="0"/>
              <a:sym typeface="Symbol"/>
            </a:endParaRPr>
          </a:p>
        </p:txBody>
      </p:sp>
    </p:spTree>
    <p:extLst>
      <p:ext uri="{BB962C8B-B14F-4D97-AF65-F5344CB8AC3E}">
        <p14:creationId xmlns:p14="http://schemas.microsoft.com/office/powerpoint/2010/main" val="2964767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Origin of Rapid Directional Changes</a:t>
            </a:r>
            <a:endParaRPr lang="en-US" altLang="en-US" sz="4000" dirty="0">
              <a:solidFill>
                <a:schemeClr val="bg1"/>
              </a:solidFill>
              <a:latin typeface="Bookman Old Style" panose="0205060405050502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147" b="54786"/>
          <a:stretch/>
        </p:blipFill>
        <p:spPr>
          <a:xfrm>
            <a:off x="1280960" y="1122649"/>
            <a:ext cx="2557118" cy="5735351"/>
          </a:xfrm>
          <a:prstGeom prst="rect">
            <a:avLst/>
          </a:prstGeom>
        </p:spPr>
      </p:pic>
      <p:sp>
        <p:nvSpPr>
          <p:cNvPr id="7" name="Text Placeholder 12"/>
          <p:cNvSpPr txBox="1">
            <a:spLocks/>
          </p:cNvSpPr>
          <p:nvPr/>
        </p:nvSpPr>
        <p:spPr bwMode="auto">
          <a:xfrm>
            <a:off x="4893" y="3138892"/>
            <a:ext cx="1241946"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solidFill>
                  <a:srgbClr val="FF0000"/>
                </a:solidFill>
                <a:latin typeface="Bookman Old Style" panose="02050604050505020204" pitchFamily="18" charset="0"/>
                <a:sym typeface="Symbol"/>
              </a:rPr>
              <a:t>Reversed flux</a:t>
            </a:r>
            <a:endParaRPr lang="en-GB" sz="1600" dirty="0">
              <a:latin typeface="Bookman Old Style" panose="02050604050505020204" pitchFamily="18" charset="0"/>
              <a:sym typeface="Symbol"/>
            </a:endParaRPr>
          </a:p>
        </p:txBody>
      </p:sp>
      <p:sp>
        <p:nvSpPr>
          <p:cNvPr id="10" name="TextBox 9"/>
          <p:cNvSpPr txBox="1"/>
          <p:nvPr/>
        </p:nvSpPr>
        <p:spPr>
          <a:xfrm>
            <a:off x="124055" y="1689993"/>
            <a:ext cx="985084" cy="646331"/>
          </a:xfrm>
          <a:prstGeom prst="rect">
            <a:avLst/>
          </a:prstGeom>
          <a:noFill/>
        </p:spPr>
        <p:txBody>
          <a:bodyPr wrap="square" rtlCol="0">
            <a:spAutoFit/>
          </a:bodyPr>
          <a:lstStyle/>
          <a:p>
            <a:pPr algn="ctr"/>
            <a:r>
              <a:rPr lang="en-GB" dirty="0" smtClean="0">
                <a:latin typeface="Bookman Old Style" panose="02050604050505020204" pitchFamily="18" charset="0"/>
              </a:rPr>
              <a:t>CMB field</a:t>
            </a:r>
            <a:endParaRPr lang="en-GB" dirty="0">
              <a:latin typeface="Bookman Old Style" panose="02050604050505020204" pitchFamily="18" charset="0"/>
            </a:endParaRPr>
          </a:p>
        </p:txBody>
      </p:sp>
      <p:cxnSp>
        <p:nvCxnSpPr>
          <p:cNvPr id="11" name="Straight Arrow Connector 10"/>
          <p:cNvCxnSpPr/>
          <p:nvPr/>
        </p:nvCxnSpPr>
        <p:spPr>
          <a:xfrm>
            <a:off x="1177379" y="3493827"/>
            <a:ext cx="442330" cy="15694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5049" y="3787254"/>
            <a:ext cx="1571423" cy="4626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2"/>
          <p:cNvSpPr txBox="1">
            <a:spLocks/>
          </p:cNvSpPr>
          <p:nvPr/>
        </p:nvSpPr>
        <p:spPr bwMode="auto">
          <a:xfrm>
            <a:off x="39014" y="4283786"/>
            <a:ext cx="1241946"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Extreme event</a:t>
            </a:r>
            <a:endParaRPr lang="en-GB" sz="1600" dirty="0">
              <a:latin typeface="Bookman Old Style" panose="02050604050505020204" pitchFamily="18" charset="0"/>
              <a:sym typeface="Symbo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33009" b="54786"/>
          <a:stretch/>
        </p:blipFill>
        <p:spPr>
          <a:xfrm>
            <a:off x="3838078" y="1122648"/>
            <a:ext cx="5060263" cy="5735351"/>
          </a:xfrm>
          <a:prstGeom prst="rect">
            <a:avLst/>
          </a:prstGeom>
        </p:spPr>
      </p:pic>
      <p:cxnSp>
        <p:nvCxnSpPr>
          <p:cNvPr id="13" name="Straight Arrow Connector 12"/>
          <p:cNvCxnSpPr/>
          <p:nvPr/>
        </p:nvCxnSpPr>
        <p:spPr>
          <a:xfrm>
            <a:off x="9123530" y="1491980"/>
            <a:ext cx="0" cy="319602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55039" y="1079767"/>
            <a:ext cx="1323833" cy="369332"/>
          </a:xfrm>
          <a:prstGeom prst="rect">
            <a:avLst/>
          </a:prstGeom>
          <a:noFill/>
        </p:spPr>
        <p:txBody>
          <a:bodyPr wrap="square" rtlCol="0">
            <a:spAutoFit/>
          </a:bodyPr>
          <a:lstStyle/>
          <a:p>
            <a:r>
              <a:rPr lang="en-GB" dirty="0" smtClean="0">
                <a:latin typeface="Bookman Old Style" panose="02050604050505020204" pitchFamily="18" charset="0"/>
              </a:rPr>
              <a:t>Time</a:t>
            </a:r>
            <a:endParaRPr lang="en-GB" dirty="0">
              <a:latin typeface="Bookman Old Style" panose="02050604050505020204" pitchFamily="18" charset="0"/>
            </a:endParaRPr>
          </a:p>
        </p:txBody>
      </p:sp>
      <p:sp>
        <p:nvSpPr>
          <p:cNvPr id="18" name="Text Placeholder 12"/>
          <p:cNvSpPr txBox="1">
            <a:spLocks/>
          </p:cNvSpPr>
          <p:nvPr/>
        </p:nvSpPr>
        <p:spPr bwMode="auto">
          <a:xfrm>
            <a:off x="9594377" y="3038737"/>
            <a:ext cx="2132857" cy="3420852"/>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Greatest amplitude reduction for all extreme events considered arises when reversed flux is masked in the CMB field</a:t>
            </a:r>
            <a:endParaRPr lang="en-GB" sz="1600" dirty="0">
              <a:latin typeface="Bookman Old Style" panose="02050604050505020204" pitchFamily="18" charset="0"/>
              <a:sym typeface="Symbol"/>
            </a:endParaRPr>
          </a:p>
        </p:txBody>
      </p:sp>
    </p:spTree>
    <p:extLst>
      <p:ext uri="{BB962C8B-B14F-4D97-AF65-F5344CB8AC3E}">
        <p14:creationId xmlns:p14="http://schemas.microsoft.com/office/powerpoint/2010/main" val="13176914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Placeholder 12"/>
              <p:cNvSpPr txBox="1">
                <a:spLocks/>
              </p:cNvSpPr>
              <p:nvPr/>
            </p:nvSpPr>
            <p:spPr bwMode="auto">
              <a:xfrm>
                <a:off x="576262" y="1614706"/>
                <a:ext cx="5222984" cy="4745151"/>
              </a:xfrm>
              <a:prstGeom prst="rect">
                <a:avLst/>
              </a:prstGeom>
              <a:noFill/>
              <a:ln w="9525">
                <a:noFill/>
                <a:miter lim="800000"/>
                <a:headEnd/>
                <a:tailEnd/>
              </a:ln>
            </p:spPr>
            <p:txBody>
              <a:bodyPr>
                <a:prstTxWarp prst="textNoShape">
                  <a:avLst/>
                </a:prstTxWarp>
              </a:bodyPr>
              <a:lstStyle/>
              <a:p>
                <a:pP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We have used numerical dynamo simulations and GGF100k to investigate rapid directional changes at Earth’s surface: </a:t>
                </a: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Fastest directional changes exceed </a:t>
                </a:r>
                <a14:m>
                  <m:oMath xmlns:m="http://schemas.openxmlformats.org/officeDocument/2006/math">
                    <m:sSup>
                      <m:sSupPr>
                        <m:ctrlPr>
                          <a:rPr lang="en-GB" sz="1600" b="0" i="1" smtClean="0">
                            <a:latin typeface="Cambria Math" panose="02040503050406030204" pitchFamily="18" charset="0"/>
                            <a:sym typeface="Symbol"/>
                          </a:rPr>
                        </m:ctrlPr>
                      </m:sSupPr>
                      <m:e>
                        <m:r>
                          <a:rPr lang="en-GB" sz="1600" b="0" i="1" smtClean="0">
                            <a:latin typeface="Cambria Math" panose="02040503050406030204" pitchFamily="18" charset="0"/>
                            <a:sym typeface="Symbol"/>
                          </a:rPr>
                          <m:t>1</m:t>
                        </m:r>
                      </m:e>
                      <m:sup>
                        <m:r>
                          <a:rPr lang="en-GB" sz="1600" b="0" i="1" smtClean="0">
                            <a:latin typeface="Cambria Math" panose="02040503050406030204" pitchFamily="18" charset="0"/>
                            <a:sym typeface="Symbol"/>
                          </a:rPr>
                          <m:t>∘</m:t>
                        </m:r>
                      </m:sup>
                    </m:sSup>
                  </m:oMath>
                </a14:m>
                <a:r>
                  <a:rPr lang="en-GB" sz="1600" dirty="0" smtClean="0">
                    <a:latin typeface="Bookman Old Style" panose="02050604050505020204" pitchFamily="18" charset="0"/>
                    <a:sym typeface="Symbol"/>
                  </a:rPr>
                  <a:t>/</a:t>
                </a:r>
                <a:r>
                  <a:rPr lang="en-GB" sz="1600" dirty="0" err="1" smtClean="0">
                    <a:latin typeface="Bookman Old Style" panose="02050604050505020204" pitchFamily="18" charset="0"/>
                    <a:sym typeface="Symbol"/>
                  </a:rPr>
                  <a:t>yr</a:t>
                </a:r>
                <a:r>
                  <a:rPr lang="en-GB" sz="1600" dirty="0" smtClean="0">
                    <a:latin typeface="Bookman Old Style" panose="02050604050505020204" pitchFamily="18" charset="0"/>
                    <a:sym typeface="Symbol"/>
                  </a:rPr>
                  <a:t> in many simulations and in GGF100k. </a:t>
                </a: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Changes in simulations reach </a:t>
                </a:r>
                <a14:m>
                  <m:oMath xmlns:m="http://schemas.openxmlformats.org/officeDocument/2006/math">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1</m:t>
                        </m:r>
                        <m:r>
                          <a:rPr lang="en-GB" sz="1600" b="0" i="1" smtClean="0">
                            <a:latin typeface="Cambria Math" panose="02040503050406030204" pitchFamily="18" charset="0"/>
                            <a:sym typeface="Symbol"/>
                          </a:rPr>
                          <m:t>0</m:t>
                        </m:r>
                      </m:e>
                      <m:sup>
                        <m:r>
                          <a:rPr lang="en-GB" sz="1600" i="1">
                            <a:latin typeface="Cambria Math" panose="02040503050406030204" pitchFamily="18" charset="0"/>
                            <a:sym typeface="Symbol"/>
                          </a:rPr>
                          <m:t>∘</m:t>
                        </m:r>
                      </m:sup>
                    </m:sSup>
                  </m:oMath>
                </a14:m>
                <a:r>
                  <a:rPr lang="en-GB" sz="1600" dirty="0">
                    <a:latin typeface="Bookman Old Style" panose="02050604050505020204" pitchFamily="18" charset="0"/>
                    <a:sym typeface="Symbol"/>
                  </a:rPr>
                  <a:t>/</a:t>
                </a:r>
                <a:r>
                  <a:rPr lang="en-GB" sz="1600" dirty="0" err="1">
                    <a:latin typeface="Bookman Old Style" panose="02050604050505020204" pitchFamily="18" charset="0"/>
                    <a:sym typeface="Symbol"/>
                  </a:rPr>
                  <a:t>yr</a:t>
                </a:r>
                <a:r>
                  <a:rPr lang="en-GB" sz="1600" dirty="0">
                    <a:latin typeface="Bookman Old Style" panose="02050604050505020204" pitchFamily="18" charset="0"/>
                    <a:sym typeface="Symbol"/>
                  </a:rPr>
                  <a:t> </a:t>
                </a: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Fastest changes located within </a:t>
                </a:r>
                <a14:m>
                  <m:oMath xmlns:m="http://schemas.openxmlformats.org/officeDocument/2006/math">
                    <m:sSup>
                      <m:sSupPr>
                        <m:ctrlPr>
                          <a:rPr lang="en-GB" sz="1600" b="0" i="1" smtClean="0">
                            <a:latin typeface="Cambria Math" panose="02040503050406030204" pitchFamily="18" charset="0"/>
                            <a:sym typeface="Symbol"/>
                          </a:rPr>
                        </m:ctrlPr>
                      </m:sSupPr>
                      <m:e>
                        <m:r>
                          <a:rPr lang="en-GB" sz="1600" b="0" i="1" smtClean="0">
                            <a:latin typeface="Cambria Math" panose="02040503050406030204" pitchFamily="18" charset="0"/>
                            <a:sym typeface="Symbol"/>
                          </a:rPr>
                          <m:t>40</m:t>
                        </m:r>
                      </m:e>
                      <m:sup>
                        <m:r>
                          <a:rPr lang="en-GB" sz="1600" b="0" i="1" smtClean="0">
                            <a:latin typeface="Cambria Math" panose="02040503050406030204" pitchFamily="18" charset="0"/>
                            <a:sym typeface="Symbol"/>
                          </a:rPr>
                          <m:t>∘</m:t>
                        </m:r>
                      </m:sup>
                    </m:sSup>
                  </m:oMath>
                </a14:m>
                <a:r>
                  <a:rPr lang="en-GB" sz="1600" dirty="0" smtClean="0">
                    <a:latin typeface="Bookman Old Style" panose="02050604050505020204" pitchFamily="18" charset="0"/>
                    <a:sym typeface="Symbol"/>
                  </a:rPr>
                  <a:t> of equator</a:t>
                </a: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We suggest that rapid directional changes are caused by migration of reversed flux patches across the core surface. </a:t>
                </a:r>
                <a:endParaRPr lang="en-GB" sz="1600" dirty="0">
                  <a:latin typeface="Bookman Old Style" panose="02050604050505020204" pitchFamily="18" charset="0"/>
                  <a:sym typeface="Symbol"/>
                </a:endParaRPr>
              </a:p>
            </p:txBody>
          </p:sp>
        </mc:Choice>
        <mc:Fallback xmlns="">
          <p:sp>
            <p:nvSpPr>
              <p:cNvPr id="7" name="Text Placeholder 12"/>
              <p:cNvSpPr txBox="1">
                <a:spLocks noRot="1" noChangeAspect="1" noMove="1" noResize="1" noEditPoints="1" noAdjustHandles="1" noChangeArrowheads="1" noChangeShapeType="1" noTextEdit="1"/>
              </p:cNvSpPr>
              <p:nvPr/>
            </p:nvSpPr>
            <p:spPr bwMode="auto">
              <a:xfrm>
                <a:off x="576262" y="1614706"/>
                <a:ext cx="5222984" cy="4745151"/>
              </a:xfrm>
              <a:prstGeom prst="rect">
                <a:avLst/>
              </a:prstGeom>
              <a:blipFill>
                <a:blip r:embed="rId3"/>
                <a:stretch>
                  <a:fillRect l="-701" t="-386" r="-701"/>
                </a:stretch>
              </a:blipFill>
              <a:ln w="9525">
                <a:noFill/>
                <a:miter lim="800000"/>
                <a:headEnd/>
                <a:tailEnd/>
              </a:ln>
            </p:spPr>
            <p:txBody>
              <a:bodyPr/>
              <a:lstStyle/>
              <a:p>
                <a:r>
                  <a:rPr lang="en-GB">
                    <a:noFill/>
                  </a:rPr>
                  <a:t> </a:t>
                </a:r>
              </a:p>
            </p:txBody>
          </p:sp>
        </mc:Fallback>
      </mc:AlternateContent>
      <p:sp>
        <p:nvSpPr>
          <p:cNvPr id="3" name="TextBox 2"/>
          <p:cNvSpPr txBox="1"/>
          <p:nvPr/>
        </p:nvSpPr>
        <p:spPr>
          <a:xfrm>
            <a:off x="5912127" y="1709332"/>
            <a:ext cx="695739" cy="369332"/>
          </a:xfrm>
          <a:prstGeom prst="rect">
            <a:avLst/>
          </a:prstGeom>
          <a:solidFill>
            <a:schemeClr val="bg1"/>
          </a:solidFill>
        </p:spPr>
        <p:txBody>
          <a:bodyPr wrap="square" rtlCol="0">
            <a:spAutoFit/>
          </a:bodyPr>
          <a:lstStyle/>
          <a:p>
            <a:endParaRPr lang="en-GB" dirty="0"/>
          </a:p>
        </p:txBody>
      </p:sp>
      <p:sp>
        <p:nvSpPr>
          <p:cNvPr id="10" name="Title 1"/>
          <p:cNvSpPr txBox="1">
            <a:spLocks/>
          </p:cNvSpPr>
          <p:nvPr/>
        </p:nvSpPr>
        <p:spPr>
          <a:xfrm>
            <a:off x="576262" y="210774"/>
            <a:ext cx="1097300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Conclusions</a:t>
            </a:r>
            <a:endParaRPr lang="en-US" altLang="en-US" sz="4000" dirty="0">
              <a:solidFill>
                <a:schemeClr val="bg1"/>
              </a:solidFill>
              <a:latin typeface="Bookman Old Style" panose="02050604050505020204" pitchFamily="18"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96" y="1374960"/>
            <a:ext cx="5294693" cy="2303006"/>
          </a:xfrm>
          <a:prstGeom prst="rect">
            <a:avLst/>
          </a:prstGeom>
        </p:spPr>
      </p:pic>
      <p:sp>
        <p:nvSpPr>
          <p:cNvPr id="4" name="TextBox 3"/>
          <p:cNvSpPr txBox="1"/>
          <p:nvPr/>
        </p:nvSpPr>
        <p:spPr>
          <a:xfrm>
            <a:off x="6120246" y="3681917"/>
            <a:ext cx="5065954" cy="307777"/>
          </a:xfrm>
          <a:prstGeom prst="rect">
            <a:avLst/>
          </a:prstGeom>
          <a:noFill/>
        </p:spPr>
        <p:txBody>
          <a:bodyPr wrap="square" rtlCol="0">
            <a:spAutoFit/>
          </a:bodyPr>
          <a:lstStyle/>
          <a:p>
            <a:pPr algn="ctr"/>
            <a:r>
              <a:rPr lang="en-GB" sz="1400" dirty="0" smtClean="0">
                <a:latin typeface="Bookman Old Style" panose="02050604050505020204" pitchFamily="18" charset="0"/>
              </a:rPr>
              <a:t>Maximum Rate of change of Pole Position in GGF100k </a:t>
            </a:r>
            <a:endParaRPr lang="en-GB" sz="1400" dirty="0">
              <a:latin typeface="Bookman Old Style" panose="02050604050505020204" pitchFamily="18" charset="0"/>
            </a:endParaRP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66983" t="43503" b="35048"/>
          <a:stretch/>
        </p:blipFill>
        <p:spPr>
          <a:xfrm>
            <a:off x="6312090" y="4274974"/>
            <a:ext cx="5103065" cy="2160104"/>
          </a:xfrm>
          <a:prstGeom prst="rect">
            <a:avLst/>
          </a:prstGeom>
        </p:spPr>
      </p:pic>
    </p:spTree>
    <p:extLst>
      <p:ext uri="{BB962C8B-B14F-4D97-AF65-F5344CB8AC3E}">
        <p14:creationId xmlns:p14="http://schemas.microsoft.com/office/powerpoint/2010/main" val="2689246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86854" y="210774"/>
            <a:ext cx="1098644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a:solidFill>
                  <a:schemeClr val="bg1"/>
                </a:solidFill>
                <a:latin typeface="Bookman Old Style" panose="02050604050505020204" pitchFamily="18" charset="0"/>
              </a:rPr>
              <a:t>Conclusions</a:t>
            </a:r>
          </a:p>
        </p:txBody>
      </p:sp>
      <mc:AlternateContent xmlns:mc="http://schemas.openxmlformats.org/markup-compatibility/2006" xmlns:a14="http://schemas.microsoft.com/office/drawing/2010/main">
        <mc:Choice Requires="a14">
          <p:sp>
            <p:nvSpPr>
              <p:cNvPr id="4" name="Text Placeholder 12"/>
              <p:cNvSpPr txBox="1">
                <a:spLocks/>
              </p:cNvSpPr>
              <p:nvPr/>
            </p:nvSpPr>
            <p:spPr bwMode="auto">
              <a:xfrm>
                <a:off x="1870962" y="1275551"/>
                <a:ext cx="3882138" cy="5219671"/>
              </a:xfrm>
              <a:prstGeom prst="rect">
                <a:avLst/>
              </a:prstGeom>
              <a:noFill/>
              <a:ln w="9525">
                <a:noFill/>
                <a:miter lim="800000"/>
                <a:headEnd/>
                <a:tailEnd/>
              </a:ln>
            </p:spPr>
            <p:txBody>
              <a:bodyPr>
                <a:prstTxWarp prst="textNoShape">
                  <a:avLst/>
                </a:prstTxWarp>
              </a:bodyPr>
              <a:lstStyle/>
              <a:p>
                <a:pPr defTabSz="914400" eaLnBrk="0" hangingPunct="0">
                  <a:spcBef>
                    <a:spcPts val="600"/>
                  </a:spcBef>
                  <a:buClr>
                    <a:schemeClr val="accent1"/>
                  </a:buClr>
                  <a:buSzPct val="76000"/>
                </a:pPr>
                <a:r>
                  <a:rPr lang="en-GB" sz="1600" dirty="0">
                    <a:latin typeface="Bookman Old Style" panose="02050604050505020204" pitchFamily="18" charset="0"/>
                    <a:sym typeface="Symbol"/>
                  </a:rPr>
                  <a:t>Best-fitting model for intensity data around 1000 BC:  </a:t>
                </a: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Spike spans </a:t>
                </a:r>
                <a14:m>
                  <m:oMath xmlns:m="http://schemas.openxmlformats.org/officeDocument/2006/math">
                    <m:r>
                      <a:rPr lang="en-GB" sz="1600" i="1">
                        <a:latin typeface="Cambria Math" panose="02040503050406030204" pitchFamily="18" charset="0"/>
                        <a:sym typeface="Symbol"/>
                      </a:rPr>
                      <m:t>~</m:t>
                    </m:r>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60</m:t>
                        </m:r>
                      </m:e>
                      <m:sup>
                        <m:r>
                          <a:rPr lang="en-GB" sz="1600" i="1">
                            <a:latin typeface="Cambria Math" panose="02040503050406030204" pitchFamily="18" charset="0"/>
                            <a:sym typeface="Symbol"/>
                          </a:rPr>
                          <m:t>∘</m:t>
                        </m:r>
                      </m:sup>
                    </m:sSup>
                  </m:oMath>
                </a14:m>
                <a:r>
                  <a:rPr lang="en-GB" sz="1600" dirty="0">
                    <a:latin typeface="Bookman Old Style" panose="02050604050505020204" pitchFamily="18" charset="0"/>
                    <a:sym typeface="Symbol"/>
                  </a:rPr>
                  <a:t> longitude at Earth’s surface; </a:t>
                </a:r>
                <a14:m>
                  <m:oMath xmlns:m="http://schemas.openxmlformats.org/officeDocument/2006/math">
                    <m:r>
                      <a:rPr lang="en-GB" sz="1600" i="1">
                        <a:latin typeface="Cambria Math" panose="02040503050406030204" pitchFamily="18" charset="0"/>
                        <a:sym typeface="Symbol"/>
                      </a:rPr>
                      <m:t>8−</m:t>
                    </m:r>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20</m:t>
                        </m:r>
                      </m:e>
                      <m:sup>
                        <m:r>
                          <a:rPr lang="en-GB" sz="1600" i="1">
                            <a:latin typeface="Cambria Math" panose="02040503050406030204" pitchFamily="18" charset="0"/>
                            <a:sym typeface="Symbol"/>
                          </a:rPr>
                          <m:t>∘</m:t>
                        </m:r>
                      </m:sup>
                    </m:sSup>
                  </m:oMath>
                </a14:m>
                <a:r>
                  <a:rPr lang="en-GB" sz="1600" dirty="0">
                    <a:latin typeface="Bookman Old Style" panose="02050604050505020204" pitchFamily="18" charset="0"/>
                    <a:sym typeface="Symbol"/>
                  </a:rPr>
                  <a:t> at CMB</a:t>
                </a: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Spike centred under Saudi Arabia</a:t>
                </a: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r>
                  <a:rPr lang="en-GB" sz="1600" dirty="0">
                    <a:latin typeface="Bookman Old Style" panose="02050604050505020204" pitchFamily="18" charset="0"/>
                    <a:sym typeface="Symbol"/>
                  </a:rPr>
                  <a:t>More directional data needed, particularly east and west of spike</a:t>
                </a: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r>
                  <a:rPr lang="en-GB" sz="1600" dirty="0">
                    <a:latin typeface="Bookman Old Style" panose="02050604050505020204" pitchFamily="18" charset="0"/>
                    <a:sym typeface="Symbol"/>
                  </a:rPr>
                  <a:t>Spikes in dynamo simulations: </a:t>
                </a: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Not as fast as inferred for Levant</a:t>
                </a:r>
              </a:p>
              <a:p>
                <a:pPr marL="285750" indent="-285750" defTabSz="914400" eaLnBrk="0" hangingPunct="0">
                  <a:spcBef>
                    <a:spcPts val="600"/>
                  </a:spcBef>
                  <a:buClr>
                    <a:schemeClr val="accent1"/>
                  </a:buClr>
                  <a:buSzPct val="76000"/>
                  <a:buFont typeface="Wingdings" panose="05000000000000000000" pitchFamily="2" charset="2"/>
                  <a:buChar char="Ø"/>
                </a:pPr>
                <a14:m>
                  <m:oMath xmlns:m="http://schemas.openxmlformats.org/officeDocument/2006/math">
                    <m:r>
                      <a:rPr lang="en-GB" sz="1600" i="1">
                        <a:latin typeface="Cambria Math" panose="02040503050406030204" pitchFamily="18" charset="0"/>
                        <a:sym typeface="Symbol"/>
                      </a:rPr>
                      <m:t>𝜕</m:t>
                    </m:r>
                    <m:r>
                      <a:rPr lang="en-GB" sz="1600" i="1">
                        <a:latin typeface="Cambria Math" panose="02040503050406030204" pitchFamily="18" charset="0"/>
                        <a:sym typeface="Symbol"/>
                      </a:rPr>
                      <m:t>𝐹</m:t>
                    </m:r>
                    <m:r>
                      <a:rPr lang="en-GB" sz="1600" i="1">
                        <a:latin typeface="Cambria Math" panose="02040503050406030204" pitchFamily="18" charset="0"/>
                        <a:sym typeface="Symbol"/>
                      </a:rPr>
                      <m:t>/</m:t>
                    </m:r>
                    <m:r>
                      <a:rPr lang="en-GB" sz="1600" i="1">
                        <a:latin typeface="Cambria Math" panose="02040503050406030204" pitchFamily="18" charset="0"/>
                        <a:sym typeface="Symbol"/>
                      </a:rPr>
                      <m:t>𝜕</m:t>
                    </m:r>
                    <m:r>
                      <a:rPr lang="en-GB" sz="1600" i="1">
                        <a:latin typeface="Cambria Math" panose="02040503050406030204" pitchFamily="18" charset="0"/>
                        <a:sym typeface="Symbol"/>
                      </a:rPr>
                      <m:t>𝑡</m:t>
                    </m:r>
                  </m:oMath>
                </a14:m>
                <a:r>
                  <a:rPr lang="en-GB" sz="1600" dirty="0">
                    <a:latin typeface="Bookman Old Style" panose="02050604050505020204" pitchFamily="18" charset="0"/>
                    <a:sym typeface="Symbol"/>
                  </a:rPr>
                  <a:t> varies significantly with location</a:t>
                </a: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Maximum </a:t>
                </a:r>
                <a14:m>
                  <m:oMath xmlns:m="http://schemas.openxmlformats.org/officeDocument/2006/math">
                    <m:r>
                      <a:rPr lang="en-GB" sz="1600" i="1">
                        <a:latin typeface="Cambria Math" panose="02040503050406030204" pitchFamily="18" charset="0"/>
                        <a:sym typeface="Symbol"/>
                      </a:rPr>
                      <m:t>𝜕</m:t>
                    </m:r>
                    <m:r>
                      <a:rPr lang="en-GB" sz="1600" i="1">
                        <a:latin typeface="Cambria Math" panose="02040503050406030204" pitchFamily="18" charset="0"/>
                        <a:sym typeface="Symbol"/>
                      </a:rPr>
                      <m:t>𝐹</m:t>
                    </m:r>
                    <m:r>
                      <a:rPr lang="en-GB" sz="1600" i="1">
                        <a:latin typeface="Cambria Math" panose="02040503050406030204" pitchFamily="18" charset="0"/>
                        <a:sym typeface="Symbol"/>
                      </a:rPr>
                      <m:t>/</m:t>
                    </m:r>
                    <m:r>
                      <a:rPr lang="en-GB" sz="1600" i="1">
                        <a:latin typeface="Cambria Math" panose="02040503050406030204" pitchFamily="18" charset="0"/>
                        <a:sym typeface="Symbol"/>
                      </a:rPr>
                      <m:t>𝜕</m:t>
                    </m:r>
                    <m:r>
                      <a:rPr lang="en-GB" sz="1600" i="1">
                        <a:latin typeface="Cambria Math" panose="02040503050406030204" pitchFamily="18" charset="0"/>
                        <a:sym typeface="Symbol"/>
                      </a:rPr>
                      <m:t>𝑡</m:t>
                    </m:r>
                  </m:oMath>
                </a14:m>
                <a:r>
                  <a:rPr lang="en-GB" sz="1600" dirty="0">
                    <a:latin typeface="Bookman Old Style" panose="02050604050505020204" pitchFamily="18" charset="0"/>
                    <a:sym typeface="Symbol"/>
                  </a:rPr>
                  <a:t> at high latitudes, due to motion of flux patches</a:t>
                </a: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r>
                  <a:rPr lang="en-GB" sz="1600" dirty="0">
                    <a:latin typeface="Bookman Old Style" panose="02050604050505020204" pitchFamily="18" charset="0"/>
                    <a:sym typeface="Symbol"/>
                  </a:rPr>
                  <a:t>Spikes reflect point sampling of flux patches as they migrate on the CMB</a:t>
                </a:r>
              </a:p>
            </p:txBody>
          </p:sp>
        </mc:Choice>
        <mc:Fallback xmlns="">
          <p:sp>
            <p:nvSpPr>
              <p:cNvPr id="4" name="Text Placeholder 12"/>
              <p:cNvSpPr txBox="1">
                <a:spLocks noRot="1" noChangeAspect="1" noMove="1" noResize="1" noEditPoints="1" noAdjustHandles="1" noChangeArrowheads="1" noChangeShapeType="1" noTextEdit="1"/>
              </p:cNvSpPr>
              <p:nvPr/>
            </p:nvSpPr>
            <p:spPr bwMode="auto">
              <a:xfrm>
                <a:off x="1870962" y="1275551"/>
                <a:ext cx="3882138" cy="5219671"/>
              </a:xfrm>
              <a:prstGeom prst="rect">
                <a:avLst/>
              </a:prstGeom>
              <a:blipFill>
                <a:blip r:embed="rId3"/>
                <a:stretch>
                  <a:fillRect l="-942" t="-350" r="-1413" b="-3388"/>
                </a:stretch>
              </a:blipFill>
              <a:ln w="9525">
                <a:noFill/>
                <a:miter lim="800000"/>
                <a:headEnd/>
                <a:tailEnd/>
              </a:ln>
            </p:spPr>
            <p:txBody>
              <a:bodyPr/>
              <a:lstStyle/>
              <a:p>
                <a:r>
                  <a:rPr lang="en-GB">
                    <a:noFill/>
                  </a:rPr>
                  <a:t> </a:t>
                </a:r>
              </a:p>
            </p:txBody>
          </p:sp>
        </mc:Fallback>
      </mc:AlternateContent>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1281"/>
          <a:stretch/>
        </p:blipFill>
        <p:spPr>
          <a:xfrm>
            <a:off x="6215270" y="1339089"/>
            <a:ext cx="4174639" cy="2036994"/>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14794"/>
          <a:stretch/>
        </p:blipFill>
        <p:spPr>
          <a:xfrm>
            <a:off x="6215269" y="4097953"/>
            <a:ext cx="4150128" cy="2099095"/>
          </a:xfrm>
          <a:prstGeom prst="rect">
            <a:avLst/>
          </a:prstGeom>
        </p:spPr>
      </p:pic>
      <p:sp>
        <p:nvSpPr>
          <p:cNvPr id="8" name="TextBox 7"/>
          <p:cNvSpPr txBox="1"/>
          <p:nvPr/>
        </p:nvSpPr>
        <p:spPr>
          <a:xfrm>
            <a:off x="5912127" y="1345271"/>
            <a:ext cx="695739" cy="369332"/>
          </a:xfrm>
          <a:prstGeom prst="rect">
            <a:avLst/>
          </a:prstGeom>
          <a:solidFill>
            <a:schemeClr val="bg1"/>
          </a:solidFill>
        </p:spPr>
        <p:txBody>
          <a:bodyPr wrap="square" rtlCol="0">
            <a:spAutoFit/>
          </a:bodyPr>
          <a:lstStyle/>
          <a:p>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2754620828"/>
              </p:ext>
            </p:extLst>
          </p:nvPr>
        </p:nvGraphicFramePr>
        <p:xfrm>
          <a:off x="6411469" y="3508410"/>
          <a:ext cx="3757729" cy="330200"/>
        </p:xfrm>
        <a:graphic>
          <a:graphicData uri="http://schemas.openxmlformats.org/drawingml/2006/table">
            <a:tbl>
              <a:tblPr/>
              <a:tblGrid>
                <a:gridCol w="3757729">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&amp; Constable, </a:t>
                      </a:r>
                      <a:r>
                        <a:rPr lang="en-US" sz="1400" i="1" u="sng" baseline="0" dirty="0" smtClean="0">
                          <a:latin typeface="Bookman Old Style" panose="02050604050505020204" pitchFamily="18" charset="0"/>
                        </a:rPr>
                        <a:t>Nat. </a:t>
                      </a:r>
                      <a:r>
                        <a:rPr lang="en-US" sz="1400" i="1" u="sng" baseline="0" dirty="0" err="1" smtClean="0">
                          <a:latin typeface="Bookman Old Style" panose="02050604050505020204" pitchFamily="18" charset="0"/>
                        </a:rPr>
                        <a:t>Comms</a:t>
                      </a:r>
                      <a:r>
                        <a:rPr lang="en-US" sz="1400" i="1" u="sng" baseline="0" dirty="0" smtClean="0">
                          <a:latin typeface="Bookman Old Style" panose="02050604050505020204" pitchFamily="18" charset="0"/>
                        </a:rPr>
                        <a:t>.</a:t>
                      </a:r>
                      <a:r>
                        <a:rPr lang="en-US" sz="1400" u="sng" baseline="0" dirty="0" smtClean="0">
                          <a:latin typeface="Bookman Old Style" panose="02050604050505020204" pitchFamily="18" charset="0"/>
                        </a:rPr>
                        <a:t> (2017)</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96981852"/>
              </p:ext>
            </p:extLst>
          </p:nvPr>
        </p:nvGraphicFramePr>
        <p:xfrm>
          <a:off x="6459508" y="6330121"/>
          <a:ext cx="3757729" cy="330200"/>
        </p:xfrm>
        <a:graphic>
          <a:graphicData uri="http://schemas.openxmlformats.org/drawingml/2006/table">
            <a:tbl>
              <a:tblPr/>
              <a:tblGrid>
                <a:gridCol w="3757729">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&amp; Constable (In prep)</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7041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3984498" y="2791978"/>
            <a:ext cx="3925392"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a:solidFill>
                  <a:schemeClr val="bg1"/>
                </a:solidFill>
                <a:latin typeface="Bookman Old Style" panose="02050604050505020204" pitchFamily="18" charset="0"/>
              </a:rPr>
              <a:t>Thank You</a:t>
            </a:r>
          </a:p>
        </p:txBody>
      </p:sp>
    </p:spTree>
    <p:extLst>
      <p:ext uri="{BB962C8B-B14F-4D97-AF65-F5344CB8AC3E}">
        <p14:creationId xmlns:p14="http://schemas.microsoft.com/office/powerpoint/2010/main" val="1115407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5993"/>
          <a:stretch/>
        </p:blipFill>
        <p:spPr>
          <a:xfrm>
            <a:off x="652999" y="3886200"/>
            <a:ext cx="2467728" cy="2724534"/>
          </a:xfrm>
          <a:prstGeom prst="rect">
            <a:avLst/>
          </a:prstGeom>
        </p:spPr>
      </p:pic>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68433"/>
          <a:stretch/>
        </p:blipFill>
        <p:spPr>
          <a:xfrm>
            <a:off x="3039278" y="3992626"/>
            <a:ext cx="2192966" cy="2608275"/>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50139" r="-414"/>
          <a:stretch/>
        </p:blipFill>
        <p:spPr>
          <a:xfrm>
            <a:off x="755107" y="1491179"/>
            <a:ext cx="4115968" cy="2002807"/>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r="289" b="49997"/>
          <a:stretch/>
        </p:blipFill>
        <p:spPr>
          <a:xfrm>
            <a:off x="6928323" y="1471118"/>
            <a:ext cx="4087148" cy="2008507"/>
          </a:xfrm>
          <a:prstGeom prst="rect">
            <a:avLst/>
          </a:prstGeom>
        </p:spPr>
      </p:pic>
      <p:graphicFrame>
        <p:nvGraphicFramePr>
          <p:cNvPr id="9" name="Table 8"/>
          <p:cNvGraphicFramePr>
            <a:graphicFrameLocks noGrp="1"/>
          </p:cNvGraphicFramePr>
          <p:nvPr>
            <p:extLst/>
          </p:nvPr>
        </p:nvGraphicFramePr>
        <p:xfrm>
          <a:off x="8971897" y="1803091"/>
          <a:ext cx="2360234" cy="330200"/>
        </p:xfrm>
        <a:graphic>
          <a:graphicData uri="http://schemas.openxmlformats.org/drawingml/2006/table">
            <a:tbl>
              <a:tblPr/>
              <a:tblGrid>
                <a:gridCol w="2360234">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err="1" smtClean="0">
                          <a:latin typeface="Bookman Old Style" panose="02050604050505020204" pitchFamily="18" charset="0"/>
                        </a:rPr>
                        <a:t>Cai</a:t>
                      </a:r>
                      <a:r>
                        <a:rPr lang="en-US" sz="1400" u="sng" baseline="0" dirty="0" smtClean="0">
                          <a:latin typeface="Bookman Old Style" panose="02050604050505020204" pitchFamily="18" charset="0"/>
                        </a:rPr>
                        <a:t> et al (2016)</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34204" t="91271" r="28296" b="170"/>
          <a:stretch/>
        </p:blipFill>
        <p:spPr>
          <a:xfrm>
            <a:off x="3467686" y="3479625"/>
            <a:ext cx="1336151" cy="156709"/>
          </a:xfrm>
          <a:prstGeom prst="rect">
            <a:avLst/>
          </a:prstGeom>
        </p:spPr>
      </p:pic>
      <p:graphicFrame>
        <p:nvGraphicFramePr>
          <p:cNvPr id="26" name="Table 25"/>
          <p:cNvGraphicFramePr>
            <a:graphicFrameLocks noGrp="1"/>
          </p:cNvGraphicFramePr>
          <p:nvPr>
            <p:extLst/>
          </p:nvPr>
        </p:nvGraphicFramePr>
        <p:xfrm>
          <a:off x="2157790" y="1209496"/>
          <a:ext cx="1403389" cy="567408"/>
        </p:xfrm>
        <a:graphic>
          <a:graphicData uri="http://schemas.openxmlformats.org/drawingml/2006/table">
            <a:tbl>
              <a:tblPr/>
              <a:tblGrid>
                <a:gridCol w="1403389">
                  <a:extLst>
                    <a:ext uri="{9D8B030D-6E8A-4147-A177-3AD203B41FA5}">
                      <a16:colId xmlns:a16="http://schemas.microsoft.com/office/drawing/2014/main" val="20000"/>
                    </a:ext>
                  </a:extLst>
                </a:gridCol>
              </a:tblGrid>
              <a:tr h="567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baseline="0" dirty="0" smtClean="0">
                          <a:latin typeface="Bookman Old Style" panose="02050604050505020204" pitchFamily="18" charset="0"/>
                        </a:rPr>
                        <a:t>Levant</a:t>
                      </a:r>
                      <a:endParaRPr lang="en-US" sz="1400" b="1"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extLst/>
          </p:nvPr>
        </p:nvGraphicFramePr>
        <p:xfrm>
          <a:off x="8374565" y="1192798"/>
          <a:ext cx="1403389" cy="567408"/>
        </p:xfrm>
        <a:graphic>
          <a:graphicData uri="http://schemas.openxmlformats.org/drawingml/2006/table">
            <a:tbl>
              <a:tblPr/>
              <a:tblGrid>
                <a:gridCol w="1403389">
                  <a:extLst>
                    <a:ext uri="{9D8B030D-6E8A-4147-A177-3AD203B41FA5}">
                      <a16:colId xmlns:a16="http://schemas.microsoft.com/office/drawing/2014/main" val="20000"/>
                    </a:ext>
                  </a:extLst>
                </a:gridCol>
              </a:tblGrid>
              <a:tr h="567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baseline="0" dirty="0" smtClean="0">
                          <a:latin typeface="Bookman Old Style" panose="02050604050505020204" pitchFamily="18" charset="0"/>
                        </a:rPr>
                        <a:t>Eastern Asia</a:t>
                      </a:r>
                      <a:endParaRPr lang="en-US" sz="1400" b="1"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34204" t="91271" r="28296" b="170"/>
          <a:stretch/>
        </p:blipFill>
        <p:spPr>
          <a:xfrm>
            <a:off x="9098634" y="3493766"/>
            <a:ext cx="1336151" cy="156709"/>
          </a:xfrm>
          <a:prstGeom prst="rect">
            <a:avLst/>
          </a:prstGeom>
        </p:spPr>
      </p:pic>
      <p:sp>
        <p:nvSpPr>
          <p:cNvPr id="32" name="Oval 31"/>
          <p:cNvSpPr/>
          <p:nvPr/>
        </p:nvSpPr>
        <p:spPr>
          <a:xfrm>
            <a:off x="8346687" y="1643933"/>
            <a:ext cx="707668" cy="121606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2430937" y="1571115"/>
            <a:ext cx="707668" cy="121606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p:cNvSpPr txBox="1">
            <a:spLocks/>
          </p:cNvSpPr>
          <p:nvPr/>
        </p:nvSpPr>
        <p:spPr>
          <a:xfrm>
            <a:off x="576262" y="210774"/>
            <a:ext cx="1097300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Rapid Intensity Changes</a:t>
            </a:r>
            <a:endParaRPr lang="en-US" altLang="en-US" sz="4000" dirty="0">
              <a:solidFill>
                <a:schemeClr val="bg1"/>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25" name="Text Placeholder 12"/>
              <p:cNvSpPr txBox="1">
                <a:spLocks/>
              </p:cNvSpPr>
              <p:nvPr/>
            </p:nvSpPr>
            <p:spPr bwMode="auto">
              <a:xfrm>
                <a:off x="4929446" y="1540302"/>
                <a:ext cx="1940506" cy="1953684"/>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Rate </a:t>
                </a:r>
                <a:r>
                  <a:rPr lang="en-GB" sz="1600" dirty="0">
                    <a:latin typeface="Bookman Old Style" panose="02050604050505020204" pitchFamily="18" charset="0"/>
                    <a:sym typeface="Symbol"/>
                  </a:rPr>
                  <a:t>of </a:t>
                </a:r>
                <a:r>
                  <a:rPr lang="en-GB" sz="1600" dirty="0" smtClean="0">
                    <a:latin typeface="Bookman Old Style" panose="02050604050505020204" pitchFamily="18" charset="0"/>
                    <a:sym typeface="Symbol"/>
                  </a:rPr>
                  <a:t>intensity change </a:t>
                </a:r>
                <a14:m>
                  <m:oMath xmlns:m="http://schemas.openxmlformats.org/officeDocument/2006/math">
                    <m:r>
                      <a:rPr lang="en-GB" sz="1600" i="1">
                        <a:latin typeface="Cambria Math" panose="02040503050406030204" pitchFamily="18" charset="0"/>
                        <a:sym typeface="Symbol"/>
                      </a:rPr>
                      <m:t>𝜕</m:t>
                    </m:r>
                    <m:r>
                      <a:rPr lang="en-GB" sz="1600" i="1">
                        <a:latin typeface="Cambria Math" panose="02040503050406030204" pitchFamily="18" charset="0"/>
                        <a:sym typeface="Symbol"/>
                      </a:rPr>
                      <m:t>𝐹</m:t>
                    </m:r>
                    <m:r>
                      <a:rPr lang="en-GB" sz="1600" i="1">
                        <a:latin typeface="Cambria Math" panose="02040503050406030204" pitchFamily="18" charset="0"/>
                        <a:sym typeface="Symbol"/>
                      </a:rPr>
                      <m:t>/</m:t>
                    </m:r>
                    <m:r>
                      <a:rPr lang="en-GB" sz="1600" i="1">
                        <a:latin typeface="Cambria Math" panose="02040503050406030204" pitchFamily="18" charset="0"/>
                        <a:sym typeface="Symbol"/>
                      </a:rPr>
                      <m:t>𝜕</m:t>
                    </m:r>
                    <m:r>
                      <a:rPr lang="en-GB" sz="1600" i="1">
                        <a:latin typeface="Cambria Math" panose="02040503050406030204" pitchFamily="18" charset="0"/>
                        <a:sym typeface="Symbol"/>
                      </a:rPr>
                      <m:t>𝑡</m:t>
                    </m:r>
                  </m:oMath>
                </a14:m>
                <a:r>
                  <a:rPr lang="en-GB" sz="1600" dirty="0" smtClean="0">
                    <a:latin typeface="Bookman Old Style" panose="02050604050505020204" pitchFamily="18" charset="0"/>
                    <a:sym typeface="Symbol"/>
                  </a:rPr>
                  <a:t> </a:t>
                </a:r>
                <a14:m>
                  <m:oMath xmlns:m="http://schemas.openxmlformats.org/officeDocument/2006/math">
                    <m:r>
                      <a:rPr lang="en-GB" sz="1600" b="0" i="1" dirty="0" smtClean="0">
                        <a:latin typeface="Cambria Math" panose="02040503050406030204" pitchFamily="18" charset="0"/>
                        <a:sym typeface="Symbol"/>
                      </a:rPr>
                      <m:t>~ 1</m:t>
                    </m:r>
                    <m:r>
                      <a:rPr lang="en-GB" sz="1600" b="0" i="1" dirty="0" smtClean="0">
                        <a:latin typeface="Cambria Math" panose="02040503050406030204" pitchFamily="18" charset="0"/>
                        <a:sym typeface="Symbol"/>
                      </a:rPr>
                      <m:t>𝜇</m:t>
                    </m:r>
                    <m:r>
                      <a:rPr lang="en-GB" sz="1600" b="0" i="1" dirty="0" smtClean="0">
                        <a:latin typeface="Cambria Math" panose="02040503050406030204" pitchFamily="18" charset="0"/>
                        <a:sym typeface="Symbol"/>
                      </a:rPr>
                      <m:t>𝑇</m:t>
                    </m:r>
                  </m:oMath>
                </a14:m>
                <a:r>
                  <a:rPr lang="en-GB" sz="1600" dirty="0" smtClean="0">
                    <a:latin typeface="Bookman Old Style" panose="02050604050505020204" pitchFamily="18" charset="0"/>
                    <a:sym typeface="Symbol"/>
                  </a:rPr>
                  <a:t>/</a:t>
                </a:r>
                <a:r>
                  <a:rPr lang="en-GB" sz="1600" dirty="0" err="1" smtClean="0">
                    <a:latin typeface="Bookman Old Style" panose="02050604050505020204" pitchFamily="18" charset="0"/>
                    <a:sym typeface="Symbol"/>
                  </a:rPr>
                  <a:t>yr</a:t>
                </a:r>
                <a:r>
                  <a:rPr lang="en-GB" sz="1600" dirty="0" smtClean="0">
                    <a:latin typeface="Bookman Old Style" panose="02050604050505020204" pitchFamily="18" charset="0"/>
                    <a:sym typeface="Symbol"/>
                  </a:rPr>
                  <a:t> compared to </a:t>
                </a:r>
                <a14:m>
                  <m:oMath xmlns:m="http://schemas.openxmlformats.org/officeDocument/2006/math">
                    <m:r>
                      <a:rPr lang="en-GB" sz="1600" b="0" i="1" smtClean="0">
                        <a:latin typeface="Cambria Math" panose="02040503050406030204" pitchFamily="18" charset="0"/>
                        <a:sym typeface="Symbol"/>
                      </a:rPr>
                      <m:t>~ 0.1 </m:t>
                    </m:r>
                    <m:r>
                      <a:rPr lang="en-GB" sz="1600" b="0" i="1" smtClean="0">
                        <a:latin typeface="Cambria Math" panose="02040503050406030204" pitchFamily="18" charset="0"/>
                        <a:sym typeface="Symbol"/>
                      </a:rPr>
                      <m:t>𝜇</m:t>
                    </m:r>
                    <m:r>
                      <a:rPr lang="en-GB" sz="1600" b="0" i="1" smtClean="0">
                        <a:latin typeface="Cambria Math" panose="02040503050406030204" pitchFamily="18" charset="0"/>
                        <a:sym typeface="Symbol"/>
                      </a:rPr>
                      <m:t>𝑇</m:t>
                    </m:r>
                  </m:oMath>
                </a14:m>
                <a:r>
                  <a:rPr lang="en-GB" sz="1600" dirty="0" smtClean="0">
                    <a:latin typeface="Bookman Old Style" panose="02050604050505020204" pitchFamily="18" charset="0"/>
                    <a:sym typeface="Symbol"/>
                  </a:rPr>
                  <a:t>/</a:t>
                </a:r>
                <a:r>
                  <a:rPr lang="en-GB" sz="1600" dirty="0" err="1" smtClean="0">
                    <a:latin typeface="Bookman Old Style" panose="02050604050505020204" pitchFamily="18" charset="0"/>
                    <a:sym typeface="Symbol"/>
                  </a:rPr>
                  <a:t>yr</a:t>
                </a:r>
                <a:r>
                  <a:rPr lang="en-GB" sz="1600" dirty="0" smtClean="0">
                    <a:latin typeface="Bookman Old Style" panose="02050604050505020204" pitchFamily="18" charset="0"/>
                    <a:sym typeface="Symbol"/>
                  </a:rPr>
                  <a:t> for modern and </a:t>
                </a:r>
                <a:r>
                  <a:rPr lang="en-GB" sz="1600" dirty="0">
                    <a:latin typeface="Bookman Old Style" panose="02050604050505020204" pitchFamily="18" charset="0"/>
                    <a:sym typeface="Symbol"/>
                  </a:rPr>
                  <a:t>Holocene field</a:t>
                </a:r>
              </a:p>
            </p:txBody>
          </p:sp>
        </mc:Choice>
        <mc:Fallback xmlns="">
          <p:sp>
            <p:nvSpPr>
              <p:cNvPr id="25" name="Text Placeholder 12"/>
              <p:cNvSpPr txBox="1">
                <a:spLocks noRot="1" noChangeAspect="1" noMove="1" noResize="1" noEditPoints="1" noAdjustHandles="1" noChangeArrowheads="1" noChangeShapeType="1" noTextEdit="1"/>
              </p:cNvSpPr>
              <p:nvPr/>
            </p:nvSpPr>
            <p:spPr bwMode="auto">
              <a:xfrm>
                <a:off x="4929446" y="1540302"/>
                <a:ext cx="1940506" cy="1953684"/>
              </a:xfrm>
              <a:prstGeom prst="rect">
                <a:avLst/>
              </a:prstGeom>
              <a:blipFill>
                <a:blip r:embed="rId6"/>
                <a:stretch>
                  <a:fillRect t="-938" r="-1572"/>
                </a:stretch>
              </a:blipFill>
              <a:ln w="9525">
                <a:noFill/>
                <a:miter lim="800000"/>
                <a:headEnd/>
                <a:tailEnd/>
              </a:ln>
            </p:spPr>
            <p:txBody>
              <a:bodyPr/>
              <a:lstStyle/>
              <a:p>
                <a:r>
                  <a:rPr lang="en-GB">
                    <a:noFill/>
                  </a:rPr>
                  <a:t> </a:t>
                </a:r>
              </a:p>
            </p:txBody>
          </p:sp>
        </mc:Fallback>
      </mc:AlternateContent>
      <p:graphicFrame>
        <p:nvGraphicFramePr>
          <p:cNvPr id="37" name="Table 36"/>
          <p:cNvGraphicFramePr>
            <a:graphicFrameLocks noGrp="1"/>
          </p:cNvGraphicFramePr>
          <p:nvPr>
            <p:extLst/>
          </p:nvPr>
        </p:nvGraphicFramePr>
        <p:xfrm>
          <a:off x="1423809" y="6380213"/>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Livermore et al (2014)</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4854" y="4197456"/>
            <a:ext cx="4613030" cy="1882757"/>
          </a:xfrm>
          <a:prstGeom prst="rect">
            <a:avLst/>
          </a:prstGeom>
        </p:spPr>
      </p:pic>
      <p:sp>
        <p:nvSpPr>
          <p:cNvPr id="39" name="Text Placeholder 12"/>
          <p:cNvSpPr txBox="1">
            <a:spLocks/>
          </p:cNvSpPr>
          <p:nvPr/>
        </p:nvSpPr>
        <p:spPr bwMode="auto">
          <a:xfrm>
            <a:off x="5081846" y="4243395"/>
            <a:ext cx="1940506" cy="1953684"/>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Spikes associated with rapid core flows and migration of normal flux patches across core surface</a:t>
            </a:r>
            <a:endParaRPr lang="en-GB" sz="1600" dirty="0">
              <a:latin typeface="Bookman Old Style" panose="02050604050505020204" pitchFamily="18" charset="0"/>
              <a:sym typeface="Symbol"/>
            </a:endParaRPr>
          </a:p>
        </p:txBody>
      </p:sp>
      <p:graphicFrame>
        <p:nvGraphicFramePr>
          <p:cNvPr id="40" name="Table 39"/>
          <p:cNvGraphicFramePr>
            <a:graphicFrameLocks noGrp="1"/>
          </p:cNvGraphicFramePr>
          <p:nvPr>
            <p:extLst/>
          </p:nvPr>
        </p:nvGraphicFramePr>
        <p:xfrm>
          <a:off x="7256832" y="6380213"/>
          <a:ext cx="3430130" cy="330200"/>
        </p:xfrm>
        <a:graphic>
          <a:graphicData uri="http://schemas.openxmlformats.org/drawingml/2006/table">
            <a:tbl>
              <a:tblPr/>
              <a:tblGrid>
                <a:gridCol w="3430130">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and Constable, EPSL (2018)</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cxnSp>
        <p:nvCxnSpPr>
          <p:cNvPr id="7" name="Straight Arrow Connector 6"/>
          <p:cNvCxnSpPr/>
          <p:nvPr/>
        </p:nvCxnSpPr>
        <p:spPr>
          <a:xfrm flipH="1">
            <a:off x="7823214" y="5044717"/>
            <a:ext cx="462814" cy="5040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1" name="Table 40"/>
              <p:cNvGraphicFramePr>
                <a:graphicFrameLocks noGrp="1"/>
              </p:cNvGraphicFramePr>
              <p:nvPr>
                <p:extLst/>
              </p:nvPr>
            </p:nvGraphicFramePr>
            <p:xfrm>
              <a:off x="365805" y="3804774"/>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b="0" i="1" u="none" smtClean="0">
                                    <a:latin typeface="Cambria Math" panose="02040503050406030204" pitchFamily="18" charset="0"/>
                                  </a:rPr>
                                  <m:t>𝜕</m:t>
                                </m:r>
                                <m:r>
                                  <a:rPr lang="en-GB" sz="1400" b="0" i="1" u="none" smtClean="0">
                                    <a:latin typeface="Cambria Math" panose="02040503050406030204" pitchFamily="18" charset="0"/>
                                  </a:rPr>
                                  <m:t>𝐹</m:t>
                                </m:r>
                                <m:r>
                                  <a:rPr lang="en-GB" sz="1400" b="0" i="1" u="none" smtClean="0">
                                    <a:latin typeface="Cambria Math" panose="02040503050406030204" pitchFamily="18" charset="0"/>
                                  </a:rPr>
                                  <m:t>/</m:t>
                                </m:r>
                                <m:r>
                                  <a:rPr lang="en-GB" sz="1400" b="0" i="1" u="none" smtClean="0">
                                    <a:latin typeface="Cambria Math" panose="02040503050406030204" pitchFamily="18" charset="0"/>
                                  </a:rPr>
                                  <m:t>𝜕</m:t>
                                </m:r>
                                <m:r>
                                  <a:rPr lang="en-GB" sz="1400" b="0" i="1" u="none" smtClean="0">
                                    <a:latin typeface="Cambria Math" panose="02040503050406030204" pitchFamily="18" charset="0"/>
                                  </a:rPr>
                                  <m:t>𝑡</m:t>
                                </m:r>
                              </m:oMath>
                            </m:oMathPara>
                          </a14:m>
                          <a:endParaRPr lang="en-US" sz="1400" u="none"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41" name="Table 40"/>
              <p:cNvGraphicFramePr>
                <a:graphicFrameLocks noGrp="1"/>
              </p:cNvGraphicFramePr>
              <p:nvPr>
                <p:extLst>
                  <p:ext uri="{D42A27DB-BD31-4B8C-83A1-F6EECF244321}">
                    <p14:modId xmlns:p14="http://schemas.microsoft.com/office/powerpoint/2010/main" val="548190503"/>
                  </p:ext>
                </p:extLst>
              </p:nvPr>
            </p:nvGraphicFramePr>
            <p:xfrm>
              <a:off x="365805" y="3804774"/>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8"/>
                          <a:stretch>
                            <a:fillRect/>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2" name="Table 41"/>
              <p:cNvGraphicFramePr>
                <a:graphicFrameLocks noGrp="1"/>
              </p:cNvGraphicFramePr>
              <p:nvPr>
                <p:extLst/>
              </p:nvPr>
            </p:nvGraphicFramePr>
            <p:xfrm>
              <a:off x="2503619" y="3854614"/>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b="0" i="1" u="none" smtClean="0">
                                    <a:latin typeface="Cambria Math" panose="02040503050406030204" pitchFamily="18" charset="0"/>
                                  </a:rPr>
                                  <m:t>|</m:t>
                                </m:r>
                                <m:r>
                                  <a:rPr lang="en-GB" sz="1400" b="0" i="1" u="none" smtClean="0">
                                    <a:latin typeface="Cambria Math" panose="02040503050406030204" pitchFamily="18" charset="0"/>
                                  </a:rPr>
                                  <m:t>𝑢</m:t>
                                </m:r>
                                <m:r>
                                  <a:rPr lang="en-GB" sz="1400" b="0" i="1" u="none" smtClean="0">
                                    <a:latin typeface="Cambria Math" panose="02040503050406030204" pitchFamily="18" charset="0"/>
                                  </a:rPr>
                                  <m:t>|</m:t>
                                </m:r>
                              </m:oMath>
                            </m:oMathPara>
                          </a14:m>
                          <a:endParaRPr lang="en-US" sz="1400" u="none"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42" name="Table 41"/>
              <p:cNvGraphicFramePr>
                <a:graphicFrameLocks noGrp="1"/>
              </p:cNvGraphicFramePr>
              <p:nvPr>
                <p:extLst>
                  <p:ext uri="{D42A27DB-BD31-4B8C-83A1-F6EECF244321}">
                    <p14:modId xmlns:p14="http://schemas.microsoft.com/office/powerpoint/2010/main" val="2168329187"/>
                  </p:ext>
                </p:extLst>
              </p:nvPr>
            </p:nvGraphicFramePr>
            <p:xfrm>
              <a:off x="2503619" y="3854614"/>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9"/>
                          <a:stretch>
                            <a:fillRect/>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3" name="Table 42"/>
              <p:cNvGraphicFramePr>
                <a:graphicFrameLocks noGrp="1"/>
              </p:cNvGraphicFramePr>
              <p:nvPr>
                <p:extLst/>
              </p:nvPr>
            </p:nvGraphicFramePr>
            <p:xfrm>
              <a:off x="7356428" y="3871727"/>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400" b="0" i="1" u="none" smtClean="0">
                                      <a:latin typeface="Cambria Math" panose="02040503050406030204" pitchFamily="18" charset="0"/>
                                    </a:rPr>
                                  </m:ctrlPr>
                                </m:sSubPr>
                                <m:e>
                                  <m:r>
                                    <a:rPr lang="en-GB" sz="1400" b="0" i="1" u="none" smtClean="0">
                                      <a:latin typeface="Cambria Math" panose="02040503050406030204" pitchFamily="18" charset="0"/>
                                    </a:rPr>
                                    <m:t>𝐵</m:t>
                                  </m:r>
                                </m:e>
                                <m:sub>
                                  <m:r>
                                    <a:rPr lang="en-GB" sz="1400" b="0" i="1" u="none" smtClean="0">
                                      <a:latin typeface="Cambria Math" panose="02040503050406030204" pitchFamily="18" charset="0"/>
                                    </a:rPr>
                                    <m:t>𝑟</m:t>
                                  </m:r>
                                </m:sub>
                              </m:sSub>
                            </m:oMath>
                          </a14:m>
                          <a:r>
                            <a:rPr lang="en-US" sz="1400" u="none" dirty="0" smtClean="0">
                              <a:latin typeface="Bookman Old Style" panose="02050604050505020204" pitchFamily="18" charset="0"/>
                            </a:rPr>
                            <a:t> (CMB)</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43" name="Table 42"/>
              <p:cNvGraphicFramePr>
                <a:graphicFrameLocks noGrp="1"/>
              </p:cNvGraphicFramePr>
              <p:nvPr>
                <p:extLst>
                  <p:ext uri="{D42A27DB-BD31-4B8C-83A1-F6EECF244321}">
                    <p14:modId xmlns:p14="http://schemas.microsoft.com/office/powerpoint/2010/main" val="752744371"/>
                  </p:ext>
                </p:extLst>
              </p:nvPr>
            </p:nvGraphicFramePr>
            <p:xfrm>
              <a:off x="7356428" y="3871727"/>
              <a:ext cx="3230937" cy="330200"/>
            </p:xfrm>
            <a:graphic>
              <a:graphicData uri="http://schemas.openxmlformats.org/drawingml/2006/table">
                <a:tbl>
                  <a:tblPr/>
                  <a:tblGrid>
                    <a:gridCol w="3230937">
                      <a:extLst>
                        <a:ext uri="{9D8B030D-6E8A-4147-A177-3AD203B41FA5}">
                          <a16:colId xmlns:a16="http://schemas.microsoft.com/office/drawing/2014/main" val="20000"/>
                        </a:ext>
                      </a:extLst>
                    </a:gridCol>
                  </a:tblGrid>
                  <a:tr h="330200">
                    <a:tc>
                      <a:txBody>
                        <a:bodyPr/>
                        <a:lstStyle/>
                        <a:p>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10"/>
                          <a:stretch>
                            <a:fillRect t="-3636" b="-10909"/>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230699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787951" y="210774"/>
            <a:ext cx="8601958"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a:solidFill>
                  <a:schemeClr val="bg1"/>
                </a:solidFill>
                <a:latin typeface="Bookman Old Style" panose="02050604050505020204" pitchFamily="18" charset="0"/>
              </a:rPr>
              <a:t>Global or Region Feature</a:t>
            </a:r>
          </a:p>
        </p:txBody>
      </p:sp>
      <p:graphicFrame>
        <p:nvGraphicFramePr>
          <p:cNvPr id="10" name="Table 9"/>
          <p:cNvGraphicFramePr>
            <a:graphicFrameLocks noGrp="1"/>
          </p:cNvGraphicFramePr>
          <p:nvPr>
            <p:extLst/>
          </p:nvPr>
        </p:nvGraphicFramePr>
        <p:xfrm>
          <a:off x="9121849" y="1304925"/>
          <a:ext cx="1297271" cy="731520"/>
        </p:xfrm>
        <a:graphic>
          <a:graphicData uri="http://schemas.openxmlformats.org/drawingml/2006/table">
            <a:tbl>
              <a:tblPr/>
              <a:tblGrid>
                <a:gridCol w="1297271">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&amp; Constable (2017) </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2" name="Text Placeholder 12"/>
          <p:cNvSpPr txBox="1">
            <a:spLocks/>
          </p:cNvSpPr>
          <p:nvPr/>
        </p:nvSpPr>
        <p:spPr bwMode="auto">
          <a:xfrm>
            <a:off x="1787951" y="6052807"/>
            <a:ext cx="8631168" cy="853821"/>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a:latin typeface="Bookman Old Style" panose="02050604050505020204" pitchFamily="18" charset="0"/>
                <a:sym typeface="Symbol"/>
              </a:rPr>
              <a:t>Data from </a:t>
            </a:r>
            <a:r>
              <a:rPr lang="en-GB" sz="1600" dirty="0" err="1">
                <a:latin typeface="Bookman Old Style" panose="02050604050505020204" pitchFamily="18" charset="0"/>
                <a:sym typeface="Symbol"/>
              </a:rPr>
              <a:t>Geomagia</a:t>
            </a:r>
            <a:r>
              <a:rPr lang="en-GB" sz="1600" dirty="0">
                <a:latin typeface="Bookman Old Style" panose="02050604050505020204" pitchFamily="18" charset="0"/>
                <a:sym typeface="Symbol"/>
              </a:rPr>
              <a:t> (Brown et al, 2015)</a:t>
            </a:r>
          </a:p>
          <a:p>
            <a:pPr algn="ctr" defTabSz="914400" eaLnBrk="0" hangingPunct="0">
              <a:spcBef>
                <a:spcPts val="600"/>
              </a:spcBef>
              <a:buClr>
                <a:schemeClr val="accent1"/>
              </a:buClr>
              <a:buSzPct val="76000"/>
            </a:pPr>
            <a:r>
              <a:rPr lang="en-GB" sz="1600" dirty="0">
                <a:latin typeface="Bookman Old Style" panose="02050604050505020204" pitchFamily="18" charset="0"/>
              </a:rPr>
              <a:t> Spike is clearly visible in the 10–40° N, 30–45° E geographic bin but not elsewhere</a:t>
            </a:r>
            <a:r>
              <a:rPr lang="en-GB" sz="1600" dirty="0">
                <a:latin typeface="Bookman Old Style" panose="02050604050505020204" pitchFamily="18" charset="0"/>
                <a:sym typeface="Symbol"/>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764" y="1304925"/>
            <a:ext cx="8356621" cy="4484618"/>
          </a:xfrm>
          <a:prstGeom prst="rect">
            <a:avLst/>
          </a:prstGeom>
        </p:spPr>
      </p:pic>
    </p:spTree>
    <p:extLst>
      <p:ext uri="{BB962C8B-B14F-4D97-AF65-F5344CB8AC3E}">
        <p14:creationId xmlns:p14="http://schemas.microsoft.com/office/powerpoint/2010/main" val="3247355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2" y="210774"/>
            <a:ext cx="1097300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Rapid Directional Changes</a:t>
            </a:r>
            <a:endParaRPr lang="en-US" altLang="en-US" sz="4000" dirty="0">
              <a:solidFill>
                <a:schemeClr val="bg1"/>
              </a:solidFill>
              <a:latin typeface="Bookman Old Style" panose="02050604050505020204" pitchFamily="18" charset="0"/>
            </a:endParaRPr>
          </a:p>
        </p:txBody>
      </p:sp>
      <mc:AlternateContent xmlns:mc="http://schemas.openxmlformats.org/markup-compatibility/2006">
        <mc:Choice xmlns:a14="http://schemas.microsoft.com/office/drawing/2010/main" Requires="a14">
          <p:sp>
            <p:nvSpPr>
              <p:cNvPr id="12" name="Text Placeholder 12"/>
              <p:cNvSpPr txBox="1">
                <a:spLocks/>
              </p:cNvSpPr>
              <p:nvPr/>
            </p:nvSpPr>
            <p:spPr bwMode="auto">
              <a:xfrm>
                <a:off x="390545" y="6333821"/>
                <a:ext cx="11164586" cy="905001"/>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Rapid directional changes of </a:t>
                </a:r>
                <a14:m>
                  <m:oMath xmlns:m="http://schemas.openxmlformats.org/officeDocument/2006/math">
                    <m:r>
                      <a:rPr lang="en-GB" sz="1600" b="0" i="1" smtClean="0">
                        <a:latin typeface="Cambria Math" panose="02040503050406030204" pitchFamily="18" charset="0"/>
                        <a:sym typeface="Symbol"/>
                      </a:rPr>
                      <m:t>~</m:t>
                    </m:r>
                    <m:sSup>
                      <m:sSupPr>
                        <m:ctrlPr>
                          <a:rPr lang="en-GB" sz="1600" b="0" i="1" smtClean="0">
                            <a:latin typeface="Cambria Math" panose="02040503050406030204" pitchFamily="18" charset="0"/>
                            <a:sym typeface="Symbol"/>
                          </a:rPr>
                        </m:ctrlPr>
                      </m:sSupPr>
                      <m:e>
                        <m:r>
                          <a:rPr lang="en-GB" sz="1600" b="0" i="1" smtClean="0">
                            <a:latin typeface="Cambria Math" panose="02040503050406030204" pitchFamily="18" charset="0"/>
                            <a:sym typeface="Symbol"/>
                          </a:rPr>
                          <m:t>1</m:t>
                        </m:r>
                      </m:e>
                      <m:sup>
                        <m:r>
                          <a:rPr lang="en-GB" sz="1600" b="0" i="1" smtClean="0">
                            <a:latin typeface="Cambria Math" panose="02040503050406030204" pitchFamily="18" charset="0"/>
                            <a:sym typeface="Symbol"/>
                          </a:rPr>
                          <m:t>∘</m:t>
                        </m:r>
                      </m:sup>
                    </m:sSup>
                  </m:oMath>
                </a14:m>
                <a:r>
                  <a:rPr lang="en-GB" sz="1600" dirty="0" smtClean="0">
                    <a:latin typeface="Bookman Old Style" panose="02050604050505020204" pitchFamily="18" charset="0"/>
                    <a:sym typeface="Symbol"/>
                  </a:rPr>
                  <a:t>/</a:t>
                </a:r>
                <a:r>
                  <a:rPr lang="en-GB" sz="1600" dirty="0" err="1" smtClean="0">
                    <a:latin typeface="Bookman Old Style" panose="02050604050505020204" pitchFamily="18" charset="0"/>
                    <a:sym typeface="Symbol"/>
                  </a:rPr>
                  <a:t>yr</a:t>
                </a:r>
                <a:r>
                  <a:rPr lang="en-GB" sz="1600" dirty="0" smtClean="0">
                    <a:latin typeface="Bookman Old Style" panose="02050604050505020204" pitchFamily="18" charset="0"/>
                    <a:sym typeface="Symbol"/>
                  </a:rPr>
                  <a:t> have been obtained, but are </a:t>
                </a:r>
                <a:r>
                  <a:rPr lang="en-GB" sz="1600" dirty="0" smtClean="0">
                    <a:latin typeface="Bookman Old Style" panose="02050604050505020204" pitchFamily="18" charset="0"/>
                    <a:sym typeface="Symbol"/>
                  </a:rPr>
                  <a:t>debated </a:t>
                </a:r>
                <a:endParaRPr lang="en-GB" sz="1600" dirty="0">
                  <a:latin typeface="Bookman Old Style" panose="02050604050505020204" pitchFamily="18" charset="0"/>
                  <a:sym typeface="Symbol"/>
                </a:endParaRPr>
              </a:p>
            </p:txBody>
          </p:sp>
        </mc:Choice>
        <mc:Fallback>
          <p:sp>
            <p:nvSpPr>
              <p:cNvPr id="12" name="Text Placeholder 12"/>
              <p:cNvSpPr txBox="1">
                <a:spLocks noRot="1" noChangeAspect="1" noMove="1" noResize="1" noEditPoints="1" noAdjustHandles="1" noChangeArrowheads="1" noChangeShapeType="1" noTextEdit="1"/>
              </p:cNvSpPr>
              <p:nvPr/>
            </p:nvSpPr>
            <p:spPr bwMode="auto">
              <a:xfrm>
                <a:off x="390545" y="6333821"/>
                <a:ext cx="11164586" cy="905001"/>
              </a:xfrm>
              <a:prstGeom prst="rect">
                <a:avLst/>
              </a:prstGeom>
              <a:blipFill>
                <a:blip r:embed="rId3"/>
                <a:stretch>
                  <a:fillRect t="-2027"/>
                </a:stretch>
              </a:blipFill>
              <a:ln w="9525">
                <a:noFill/>
                <a:miter lim="800000"/>
                <a:headEnd/>
                <a:tailEnd/>
              </a:ln>
            </p:spPr>
            <p:txBody>
              <a:bodyPr/>
              <a:lstStyle/>
              <a:p>
                <a:r>
                  <a:rPr lang="en-GB">
                    <a:noFill/>
                  </a:rPr>
                  <a:t> </a:t>
                </a:r>
              </a:p>
            </p:txBody>
          </p:sp>
        </mc:Fallback>
      </mc:AlternateContent>
      <p:graphicFrame>
        <p:nvGraphicFramePr>
          <p:cNvPr id="9" name="Table 8"/>
          <p:cNvGraphicFramePr>
            <a:graphicFrameLocks noGrp="1"/>
          </p:cNvGraphicFramePr>
          <p:nvPr>
            <p:extLst>
              <p:ext uri="{D42A27DB-BD31-4B8C-83A1-F6EECF244321}">
                <p14:modId xmlns:p14="http://schemas.microsoft.com/office/powerpoint/2010/main" val="1904547108"/>
              </p:ext>
            </p:extLst>
          </p:nvPr>
        </p:nvGraphicFramePr>
        <p:xfrm>
          <a:off x="825217" y="3633380"/>
          <a:ext cx="2897442" cy="330200"/>
        </p:xfrm>
        <a:graphic>
          <a:graphicData uri="http://schemas.openxmlformats.org/drawingml/2006/table">
            <a:tbl>
              <a:tblPr/>
              <a:tblGrid>
                <a:gridCol w="2897442">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err="1" smtClean="0">
                          <a:latin typeface="Bookman Old Style" panose="02050604050505020204" pitchFamily="18" charset="0"/>
                        </a:rPr>
                        <a:t>Sagnotti</a:t>
                      </a:r>
                      <a:r>
                        <a:rPr lang="en-US" sz="1400" u="sng" baseline="0" dirty="0" smtClean="0">
                          <a:latin typeface="Bookman Old Style" panose="02050604050505020204" pitchFamily="18" charset="0"/>
                        </a:rPr>
                        <a:t> et al (2014)</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16" y="4139472"/>
            <a:ext cx="3872645" cy="1916881"/>
          </a:xfrm>
          <a:prstGeom prst="rect">
            <a:avLst/>
          </a:prstGeom>
        </p:spPr>
      </p:pic>
      <p:sp>
        <p:nvSpPr>
          <p:cNvPr id="6" name="TextBox 5"/>
          <p:cNvSpPr txBox="1"/>
          <p:nvPr/>
        </p:nvSpPr>
        <p:spPr>
          <a:xfrm>
            <a:off x="305392" y="6615705"/>
            <a:ext cx="3041547" cy="369332"/>
          </a:xfrm>
          <a:prstGeom prst="rect">
            <a:avLst/>
          </a:prstGeom>
          <a:noFill/>
        </p:spPr>
        <p:txBody>
          <a:bodyPr wrap="square" rtlCol="0">
            <a:spAutoFit/>
          </a:bodyPr>
          <a:lstStyle/>
          <a:p>
            <a:endParaRPr lang="en-GB"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62447"/>
          <a:stretch/>
        </p:blipFill>
        <p:spPr>
          <a:xfrm>
            <a:off x="4074391" y="4044616"/>
            <a:ext cx="4131240" cy="199281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8664" y="1638897"/>
            <a:ext cx="3660605" cy="1930968"/>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6879"/>
          <a:stretch/>
        </p:blipFill>
        <p:spPr>
          <a:xfrm>
            <a:off x="8205631" y="4175272"/>
            <a:ext cx="3389263" cy="2192877"/>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b="50513"/>
          <a:stretch/>
        </p:blipFill>
        <p:spPr>
          <a:xfrm>
            <a:off x="373135" y="1745666"/>
            <a:ext cx="3951475" cy="1560494"/>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t="44812"/>
          <a:stretch/>
        </p:blipFill>
        <p:spPr>
          <a:xfrm>
            <a:off x="4324610" y="1455802"/>
            <a:ext cx="3227350" cy="2287898"/>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065225150"/>
              </p:ext>
            </p:extLst>
          </p:nvPr>
        </p:nvGraphicFramePr>
        <p:xfrm>
          <a:off x="4489564" y="3775034"/>
          <a:ext cx="2897442" cy="330200"/>
        </p:xfrm>
        <a:graphic>
          <a:graphicData uri="http://schemas.openxmlformats.org/drawingml/2006/table">
            <a:tbl>
              <a:tblPr/>
              <a:tblGrid>
                <a:gridCol w="2897442">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Brown et al (2007)</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699702356"/>
              </p:ext>
            </p:extLst>
          </p:nvPr>
        </p:nvGraphicFramePr>
        <p:xfrm>
          <a:off x="8407604" y="3685152"/>
          <a:ext cx="2897442" cy="330200"/>
        </p:xfrm>
        <a:graphic>
          <a:graphicData uri="http://schemas.openxmlformats.org/drawingml/2006/table">
            <a:tbl>
              <a:tblPr/>
              <a:tblGrid>
                <a:gridCol w="2897442">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Fournier et al (2015)</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830174880"/>
              </p:ext>
            </p:extLst>
          </p:nvPr>
        </p:nvGraphicFramePr>
        <p:xfrm>
          <a:off x="8552128" y="6027069"/>
          <a:ext cx="1298872" cy="330200"/>
        </p:xfrm>
        <a:graphic>
          <a:graphicData uri="http://schemas.openxmlformats.org/drawingml/2006/table">
            <a:tbl>
              <a:tblPr/>
              <a:tblGrid>
                <a:gridCol w="1298872">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none" dirty="0" smtClean="0">
                          <a:latin typeface="Bookman Old Style" panose="02050604050505020204" pitchFamily="18" charset="0"/>
                        </a:rPr>
                        <a:t>Intensity</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3" name="TextBox 2"/>
          <p:cNvSpPr txBox="1"/>
          <p:nvPr/>
        </p:nvSpPr>
        <p:spPr>
          <a:xfrm>
            <a:off x="8078206" y="4060541"/>
            <a:ext cx="571501" cy="444931"/>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680771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787951" y="210774"/>
            <a:ext cx="8601958"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a:solidFill>
                  <a:schemeClr val="bg1"/>
                </a:solidFill>
                <a:latin typeface="Bookman Old Style" panose="02050604050505020204" pitchFamily="18" charset="0"/>
              </a:rPr>
              <a:t>A Model Levantine Spike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265" y="1355865"/>
            <a:ext cx="5769330" cy="2497546"/>
          </a:xfrm>
          <a:prstGeom prst="rect">
            <a:avLst/>
          </a:prstGeom>
        </p:spPr>
      </p:pic>
      <p:sp>
        <p:nvSpPr>
          <p:cNvPr id="3" name="TextBox 2"/>
          <p:cNvSpPr txBox="1"/>
          <p:nvPr/>
        </p:nvSpPr>
        <p:spPr>
          <a:xfrm>
            <a:off x="3103953" y="1355865"/>
            <a:ext cx="587964" cy="369332"/>
          </a:xfrm>
          <a:prstGeom prst="rect">
            <a:avLst/>
          </a:prstGeom>
          <a:solidFill>
            <a:schemeClr val="bg1"/>
          </a:solidFill>
        </p:spPr>
        <p:txBody>
          <a:bodyPr wrap="square" rtlCol="0">
            <a:spAutoFit/>
          </a:bodyPr>
          <a:lstStyle/>
          <a:p>
            <a:endParaRPr lang="en-GB" dirty="0"/>
          </a:p>
        </p:txBody>
      </p:sp>
      <p:sp>
        <p:nvSpPr>
          <p:cNvPr id="10" name="TextBox 9"/>
          <p:cNvSpPr txBox="1"/>
          <p:nvPr/>
        </p:nvSpPr>
        <p:spPr>
          <a:xfrm>
            <a:off x="2430254" y="4065941"/>
            <a:ext cx="587964" cy="369332"/>
          </a:xfrm>
          <a:prstGeom prst="rect">
            <a:avLst/>
          </a:prstGeom>
          <a:solidFill>
            <a:schemeClr val="bg1"/>
          </a:solidFill>
        </p:spPr>
        <p:txBody>
          <a:bodyPr wrap="square" rtlCol="0">
            <a:spAutoFit/>
          </a:bodyPr>
          <a:lstStyle/>
          <a:p>
            <a:endParaRPr lang="en-GB" dirty="0"/>
          </a:p>
        </p:txBody>
      </p:sp>
      <p:sp>
        <p:nvSpPr>
          <p:cNvPr id="8" name="Rectangle 7"/>
          <p:cNvSpPr/>
          <p:nvPr/>
        </p:nvSpPr>
        <p:spPr>
          <a:xfrm>
            <a:off x="1432561" y="1720301"/>
            <a:ext cx="1851660" cy="1815882"/>
          </a:xfrm>
          <a:prstGeom prst="rect">
            <a:avLst/>
          </a:prstGeom>
        </p:spPr>
        <p:txBody>
          <a:bodyPr wrap="square">
            <a:spAutoFit/>
          </a:bodyPr>
          <a:lstStyle/>
          <a:p>
            <a:pPr algn="ctr" defTabSz="914400">
              <a:defRPr/>
            </a:pPr>
            <a:r>
              <a:rPr lang="en-GB" sz="1600" dirty="0">
                <a:latin typeface="Bookman Old Style" panose="02050604050505020204" pitchFamily="18" charset="0"/>
              </a:rPr>
              <a:t>Symbols:</a:t>
            </a:r>
          </a:p>
          <a:p>
            <a:pPr algn="ctr" defTabSz="914400">
              <a:defRPr/>
            </a:pPr>
            <a:r>
              <a:rPr lang="en-GB" sz="1600" dirty="0">
                <a:latin typeface="Bookman Old Style" panose="02050604050505020204" pitchFamily="18" charset="0"/>
              </a:rPr>
              <a:t>1150–1050</a:t>
            </a:r>
            <a:r>
              <a:rPr lang="en-US" sz="1600" dirty="0">
                <a:latin typeface="Bookman Old Style" panose="02050604050505020204" pitchFamily="18" charset="0"/>
              </a:rPr>
              <a:t> </a:t>
            </a:r>
            <a:r>
              <a:rPr lang="en-GB" sz="1600" dirty="0">
                <a:latin typeface="Bookman Old Style" panose="02050604050505020204" pitchFamily="18" charset="0"/>
              </a:rPr>
              <a:t>BC (triangles) </a:t>
            </a:r>
          </a:p>
          <a:p>
            <a:pPr algn="ctr" defTabSz="914400">
              <a:defRPr/>
            </a:pPr>
            <a:r>
              <a:rPr lang="en-GB" sz="1600" dirty="0">
                <a:latin typeface="Bookman Old Style" panose="02050604050505020204" pitchFamily="18" charset="0"/>
              </a:rPr>
              <a:t>1049–950 BC (squares) </a:t>
            </a:r>
          </a:p>
          <a:p>
            <a:pPr algn="ctr" defTabSz="914400">
              <a:defRPr/>
            </a:pPr>
            <a:r>
              <a:rPr lang="en-GB" sz="1600" dirty="0">
                <a:latin typeface="Bookman Old Style" panose="02050604050505020204" pitchFamily="18" charset="0"/>
              </a:rPr>
              <a:t>949–850 BC (circles)</a:t>
            </a:r>
            <a:endParaRPr lang="en-US" sz="1600" dirty="0">
              <a:latin typeface="Bookman Old Style" panose="020506040505050202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18" y="3929168"/>
            <a:ext cx="5409502" cy="2821503"/>
          </a:xfrm>
          <a:prstGeom prst="rect">
            <a:avLst/>
          </a:prstGeom>
        </p:spPr>
      </p:pic>
      <p:sp>
        <p:nvSpPr>
          <p:cNvPr id="12" name="Arc 11"/>
          <p:cNvSpPr/>
          <p:nvPr/>
        </p:nvSpPr>
        <p:spPr>
          <a:xfrm rot="16200000">
            <a:off x="4522732" y="2337186"/>
            <a:ext cx="2567482" cy="476189"/>
          </a:xfrm>
          <a:prstGeom prst="arc">
            <a:avLst>
              <a:gd name="adj1" fmla="val 16200000"/>
              <a:gd name="adj2" fmla="val 2142534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p:cNvSpPr/>
          <p:nvPr/>
        </p:nvSpPr>
        <p:spPr>
          <a:xfrm rot="4153289">
            <a:off x="4883988" y="1198344"/>
            <a:ext cx="2567482" cy="531984"/>
          </a:xfrm>
          <a:prstGeom prst="arc">
            <a:avLst>
              <a:gd name="adj1" fmla="val 16200000"/>
              <a:gd name="adj2" fmla="val 2142534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Rectangle 16"/>
              <p:cNvSpPr/>
              <p:nvPr/>
            </p:nvSpPr>
            <p:spPr>
              <a:xfrm>
                <a:off x="8837999" y="4793452"/>
                <a:ext cx="1851660" cy="1077218"/>
              </a:xfrm>
              <a:prstGeom prst="rect">
                <a:avLst/>
              </a:prstGeom>
            </p:spPr>
            <p:txBody>
              <a:bodyPr wrap="square">
                <a:spAutoFit/>
              </a:bodyPr>
              <a:lstStyle/>
              <a:p>
                <a:pPr algn="ctr" defTabSz="914400">
                  <a:defRPr/>
                </a:pPr>
                <a:r>
                  <a:rPr lang="en-GB" sz="1600" dirty="0">
                    <a:latin typeface="Bookman Old Style" panose="02050604050505020204" pitchFamily="18" charset="0"/>
                  </a:rPr>
                  <a:t>Width = </a:t>
                </a:r>
                <a14:m>
                  <m:oMath xmlns:m="http://schemas.openxmlformats.org/officeDocument/2006/math">
                    <m:r>
                      <a:rPr lang="en-GB" sz="1600" i="1">
                        <a:latin typeface="Cambria Math" panose="02040503050406030204" pitchFamily="18" charset="0"/>
                      </a:rPr>
                      <m:t>2×</m:t>
                    </m:r>
                  </m:oMath>
                </a14:m>
                <a:r>
                  <a:rPr lang="en-US" sz="1600" dirty="0">
                    <a:latin typeface="Bookman Old Style" panose="02050604050505020204" pitchFamily="18" charset="0"/>
                  </a:rPr>
                  <a:t> distance between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𝐹</m:t>
                        </m:r>
                      </m:e>
                      <m:sub>
                        <m:r>
                          <a:rPr lang="en-GB" sz="1600" i="1">
                            <a:latin typeface="Cambria Math" panose="02040503050406030204" pitchFamily="18" charset="0"/>
                          </a:rPr>
                          <m:t>𝑚𝑎𝑥</m:t>
                        </m:r>
                      </m:sub>
                    </m:sSub>
                  </m:oMath>
                </a14:m>
                <a:r>
                  <a:rPr lang="en-US" sz="1600" dirty="0">
                    <a:latin typeface="Bookman Old Style" panose="02050604050505020204" pitchFamily="18" charset="0"/>
                  </a:rPr>
                  <a:t> and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𝐹</m:t>
                        </m:r>
                      </m:e>
                      <m:sub>
                        <m:r>
                          <a:rPr lang="en-GB" sz="1600" i="1">
                            <a:latin typeface="Cambria Math" panose="02040503050406030204" pitchFamily="18" charset="0"/>
                          </a:rPr>
                          <m:t>𝑚𝑎𝑥</m:t>
                        </m:r>
                      </m:sub>
                    </m:sSub>
                    <m:r>
                      <a:rPr lang="en-GB" sz="1600" i="1">
                        <a:latin typeface="Cambria Math" panose="02040503050406030204" pitchFamily="18" charset="0"/>
                      </a:rPr>
                      <m:t>/2</m:t>
                    </m:r>
                  </m:oMath>
                </a14:m>
                <a:endParaRPr lang="en-US" sz="1600" dirty="0">
                  <a:latin typeface="Bookman Old Style" panose="0205060405050502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8837999" y="4793452"/>
                <a:ext cx="1851660" cy="1077218"/>
              </a:xfrm>
              <a:prstGeom prst="rect">
                <a:avLst/>
              </a:prstGeom>
              <a:blipFill>
                <a:blip r:embed="rId5"/>
                <a:stretch>
                  <a:fillRect t="-1695" b="-62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nvPr>
            </p:nvGraphicFramePr>
            <p:xfrm>
              <a:off x="8272875" y="1068133"/>
              <a:ext cx="645839" cy="330200"/>
            </p:xfrm>
            <a:graphic>
              <a:graphicData uri="http://schemas.openxmlformats.org/drawingml/2006/table">
                <a:tbl>
                  <a:tblPr/>
                  <a:tblGrid>
                    <a:gridCol w="645839">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400" b="0" i="1" u="none" smtClean="0">
                                    <a:latin typeface="Cambria Math" panose="02040503050406030204" pitchFamily="18" charset="0"/>
                                  </a:rPr>
                                  <m:t>𝜇</m:t>
                                </m:r>
                                <m:r>
                                  <a:rPr lang="en-GB" sz="1400" b="0" i="1" u="none" smtClean="0">
                                    <a:latin typeface="Cambria Math" panose="02040503050406030204" pitchFamily="18" charset="0"/>
                                  </a:rPr>
                                  <m:t>𝑇</m:t>
                                </m:r>
                              </m:oMath>
                            </m:oMathPara>
                          </a14:m>
                          <a:endParaRPr lang="en-US" sz="1400" u="none"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nvPr>
            </p:nvGraphicFramePr>
            <p:xfrm>
              <a:off x="8272875" y="1068133"/>
              <a:ext cx="645839" cy="330200"/>
            </p:xfrm>
            <a:graphic>
              <a:graphicData uri="http://schemas.openxmlformats.org/drawingml/2006/table">
                <a:tbl>
                  <a:tblPr/>
                  <a:tblGrid>
                    <a:gridCol w="645839">
                      <a:extLst>
                        <a:ext uri="{9D8B030D-6E8A-4147-A177-3AD203B41FA5}">
                          <a16:colId xmlns:a16="http://schemas.microsoft.com/office/drawing/2014/main" val="20000"/>
                        </a:ext>
                      </a:extLst>
                    </a:gridCol>
                  </a:tblGrid>
                  <a:tr h="330200">
                    <a:tc>
                      <a:txBody>
                        <a:bodyPr/>
                        <a:lstStyle/>
                        <a:p>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6"/>
                          <a:stretch>
                            <a:fillRect/>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9073907" y="1813896"/>
              <a:ext cx="1358800" cy="1310640"/>
            </p:xfrm>
            <a:graphic>
              <a:graphicData uri="http://schemas.openxmlformats.org/drawingml/2006/table">
                <a:tbl>
                  <a:tblPr/>
                  <a:tblGrid>
                    <a:gridCol w="1358800">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600" b="0" i="1" u="none" baseline="0" dirty="0" smtClean="0">
                                  <a:latin typeface="Cambria Math" panose="02040503050406030204" pitchFamily="18" charset="0"/>
                                </a:rPr>
                                <m:t>𝐹</m:t>
                              </m:r>
                            </m:oMath>
                          </a14:m>
                          <a:r>
                            <a:rPr lang="en-US" sz="1600" u="none" dirty="0" smtClean="0">
                              <a:latin typeface="Bookman Old Style" panose="02050604050505020204" pitchFamily="18" charset="0"/>
                            </a:rPr>
                            <a:t> at surface</a:t>
                          </a:r>
                          <a:r>
                            <a:rPr lang="en-US" sz="1600" u="none" baseline="0" dirty="0" smtClean="0">
                              <a:latin typeface="Bookman Old Style" panose="02050604050505020204" pitchFamily="18" charset="0"/>
                            </a:rPr>
                            <a:t> for CALS10k.2 + model spike</a:t>
                          </a:r>
                          <a:r>
                            <a:rPr lang="en-US" sz="1600" u="none" dirty="0" smtClean="0">
                              <a:latin typeface="Bookman Old Style" panose="02050604050505020204" pitchFamily="18" charset="0"/>
                            </a:rPr>
                            <a:t>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14" name="Table 13"/>
              <p:cNvGraphicFramePr>
                <a:graphicFrameLocks noGrp="1"/>
              </p:cNvGraphicFramePr>
              <p:nvPr>
                <p:extLst/>
              </p:nvPr>
            </p:nvGraphicFramePr>
            <p:xfrm>
              <a:off x="9073907" y="1813896"/>
              <a:ext cx="1358800" cy="1310640"/>
            </p:xfrm>
            <a:graphic>
              <a:graphicData uri="http://schemas.openxmlformats.org/drawingml/2006/table">
                <a:tbl>
                  <a:tblPr/>
                  <a:tblGrid>
                    <a:gridCol w="1358800">
                      <a:extLst>
                        <a:ext uri="{9D8B030D-6E8A-4147-A177-3AD203B41FA5}">
                          <a16:colId xmlns:a16="http://schemas.microsoft.com/office/drawing/2014/main" val="20000"/>
                        </a:ext>
                      </a:extLst>
                    </a:gridCol>
                  </a:tblGrid>
                  <a:tr h="1310640">
                    <a:tc>
                      <a:txBody>
                        <a:bodyPr/>
                        <a:lstStyle/>
                        <a:p>
                          <a:endParaRPr lang="en-US"/>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7"/>
                          <a:stretch>
                            <a:fillRect t="-926" b="-6019"/>
                          </a:stretch>
                        </a:blipFill>
                      </a:tcPr>
                    </a:tc>
                    <a:extLst>
                      <a:ext uri="{0D108BD9-81ED-4DB2-BD59-A6C34878D82A}">
                        <a16:rowId xmlns:a16="http://schemas.microsoft.com/office/drawing/2014/main" val="10000"/>
                      </a:ext>
                    </a:extLst>
                  </a:tr>
                </a:tbl>
              </a:graphicData>
            </a:graphic>
          </p:graphicFrame>
        </mc:Fallback>
      </mc:AlternateContent>
      <p:graphicFrame>
        <p:nvGraphicFramePr>
          <p:cNvPr id="18" name="Table 17"/>
          <p:cNvGraphicFramePr>
            <a:graphicFrameLocks noGrp="1"/>
          </p:cNvGraphicFramePr>
          <p:nvPr>
            <p:extLst/>
          </p:nvPr>
        </p:nvGraphicFramePr>
        <p:xfrm>
          <a:off x="1637563" y="5934498"/>
          <a:ext cx="1441656" cy="731520"/>
        </p:xfrm>
        <a:graphic>
          <a:graphicData uri="http://schemas.openxmlformats.org/drawingml/2006/table">
            <a:tbl>
              <a:tblPr/>
              <a:tblGrid>
                <a:gridCol w="1441656">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&amp; Constable (2017)</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2" name="Rectangle 1"/>
          <p:cNvSpPr/>
          <p:nvPr/>
        </p:nvSpPr>
        <p:spPr>
          <a:xfrm>
            <a:off x="3621230" y="4367504"/>
            <a:ext cx="805070" cy="1932754"/>
          </a:xfrm>
          <a:prstGeom prst="rect">
            <a:avLst/>
          </a:prstGeom>
          <a:solidFill>
            <a:srgbClr val="D1D1D1">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088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787951" y="210774"/>
            <a:ext cx="8601958"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altLang="en-US" sz="4000" dirty="0">
                <a:solidFill>
                  <a:schemeClr val="bg1"/>
                </a:solidFill>
                <a:latin typeface="Bookman Old Style" panose="02050604050505020204" pitchFamily="18" charset="0"/>
              </a:rPr>
              <a:t>Spike Evolution</a:t>
            </a:r>
            <a:endParaRPr lang="en-US" altLang="en-US" sz="4000" dirty="0">
              <a:solidFill>
                <a:schemeClr val="bg1"/>
              </a:solidFill>
              <a:latin typeface="Bookman Old Style" panose="02050604050505020204" pitchFamily="18"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1304925"/>
            <a:ext cx="4115478" cy="16920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498" y="4983742"/>
            <a:ext cx="4091432" cy="16920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452" y="1356600"/>
            <a:ext cx="4145032" cy="16920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4452" y="3168726"/>
            <a:ext cx="4145032" cy="16920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4452" y="4980852"/>
            <a:ext cx="4145032" cy="169200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9846" y="3168726"/>
            <a:ext cx="4082400" cy="1729706"/>
          </a:xfrm>
          <a:prstGeom prst="rect">
            <a:avLst/>
          </a:prstGeom>
        </p:spPr>
      </p:pic>
    </p:spTree>
    <p:extLst>
      <p:ext uri="{BB962C8B-B14F-4D97-AF65-F5344CB8AC3E}">
        <p14:creationId xmlns:p14="http://schemas.microsoft.com/office/powerpoint/2010/main" val="959674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2" y="210774"/>
            <a:ext cx="1097300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New Global Field Models and Simulations</a:t>
            </a:r>
            <a:endParaRPr lang="en-US" altLang="en-US" sz="4000" dirty="0">
              <a:solidFill>
                <a:schemeClr val="bg1"/>
              </a:solidFill>
              <a:latin typeface="Bookman Old Style" panose="020506040505050202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635435355"/>
              </p:ext>
            </p:extLst>
          </p:nvPr>
        </p:nvGraphicFramePr>
        <p:xfrm>
          <a:off x="6525146" y="6408569"/>
          <a:ext cx="3739485" cy="330200"/>
        </p:xfrm>
        <a:graphic>
          <a:graphicData uri="http://schemas.openxmlformats.org/drawingml/2006/table">
            <a:tbl>
              <a:tblPr/>
              <a:tblGrid>
                <a:gridCol w="3739485">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Schaeffer et al (2017)</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0485"/>
          <a:stretch/>
        </p:blipFill>
        <p:spPr>
          <a:xfrm>
            <a:off x="634622" y="1304925"/>
            <a:ext cx="4711940" cy="4865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2596439648"/>
              </p:ext>
            </p:extLst>
          </p:nvPr>
        </p:nvGraphicFramePr>
        <p:xfrm>
          <a:off x="1179745" y="6314589"/>
          <a:ext cx="3184966" cy="518160"/>
        </p:xfrm>
        <a:graphic>
          <a:graphicData uri="http://schemas.openxmlformats.org/drawingml/2006/table">
            <a:tbl>
              <a:tblPr/>
              <a:tblGrid>
                <a:gridCol w="3184966">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GGF100k (</a:t>
                      </a:r>
                      <a:r>
                        <a:rPr lang="en-US" sz="1400" u="sng" baseline="0" dirty="0" err="1" smtClean="0">
                          <a:latin typeface="Bookman Old Style" panose="02050604050505020204" pitchFamily="18" charset="0"/>
                        </a:rPr>
                        <a:t>Panovska</a:t>
                      </a:r>
                      <a:r>
                        <a:rPr lang="en-US" sz="1400" u="sng" baseline="0" dirty="0" smtClean="0">
                          <a:latin typeface="Bookman Old Style" panose="02050604050505020204" pitchFamily="18" charset="0"/>
                        </a:rPr>
                        <a:t> et al, 2018)</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u="none" baseline="0" dirty="0" smtClean="0">
                          <a:latin typeface="Bookman Old Style" panose="02050604050505020204" pitchFamily="18" charset="0"/>
                        </a:rPr>
                        <a:t>[Also LSMOD, Brown et al (2018)]</a:t>
                      </a:r>
                      <a:endParaRPr lang="en-US" sz="1400" u="none"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611" y="1541822"/>
            <a:ext cx="5008809" cy="219560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146" y="3965985"/>
            <a:ext cx="3621965" cy="234191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374537368"/>
              </p:ext>
            </p:extLst>
          </p:nvPr>
        </p:nvGraphicFramePr>
        <p:xfrm>
          <a:off x="6585044" y="3572325"/>
          <a:ext cx="3739485" cy="330200"/>
        </p:xfrm>
        <a:graphic>
          <a:graphicData uri="http://schemas.openxmlformats.org/drawingml/2006/table">
            <a:tbl>
              <a:tblPr/>
              <a:tblGrid>
                <a:gridCol w="3739485">
                  <a:extLst>
                    <a:ext uri="{9D8B030D-6E8A-4147-A177-3AD203B41FA5}">
                      <a16:colId xmlns:a16="http://schemas.microsoft.com/office/drawing/2014/main" val="20000"/>
                    </a:ext>
                  </a:extLst>
                </a:gridCol>
              </a:tblGrid>
              <a:tr h="330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u="sng" baseline="0" dirty="0" smtClean="0">
                          <a:latin typeface="Bookman Old Style" panose="02050604050505020204" pitchFamily="18" charset="0"/>
                        </a:rPr>
                        <a:t>Davies and Constable (2018)</a:t>
                      </a:r>
                      <a:endParaRPr lang="en-US" sz="1400" u="sng" dirty="0" smtClean="0">
                        <a:latin typeface="Bookman Old Style" panose="02050604050505020204" pitchFamily="18"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9301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2"/>
          <p:cNvSpPr txBox="1">
            <a:spLocks/>
          </p:cNvSpPr>
          <p:nvPr/>
        </p:nvSpPr>
        <p:spPr bwMode="auto">
          <a:xfrm>
            <a:off x="576262" y="1614706"/>
            <a:ext cx="5222984" cy="3987699"/>
          </a:xfrm>
          <a:prstGeom prst="rect">
            <a:avLst/>
          </a:prstGeom>
          <a:noFill/>
          <a:ln w="9525">
            <a:noFill/>
            <a:miter lim="800000"/>
            <a:headEnd/>
            <a:tailEnd/>
          </a:ln>
        </p:spPr>
        <p:txBody>
          <a:bodyPr>
            <a:prstTxWarp prst="textNoShape">
              <a:avLst/>
            </a:prstTxWarp>
          </a:bodyPr>
          <a:lstStyle/>
          <a:p>
            <a:pP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Use numerical dynamo simulations and GGF100k to investigate directional changes at Earth’s surface: </a:t>
            </a: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How fast can the geomagnetic field change direction? </a:t>
            </a: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Where are the fastest changes located? </a:t>
            </a: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smtClean="0">
              <a:latin typeface="Bookman Old Style" panose="02050604050505020204" pitchFamily="18" charset="0"/>
              <a:sym typeface="Symbol"/>
            </a:endParaRPr>
          </a:p>
          <a:p>
            <a:pP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Use numerical simulations to investigate: </a:t>
            </a: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Core </a:t>
            </a:r>
            <a:r>
              <a:rPr lang="en-GB" sz="1600" dirty="0">
                <a:latin typeface="Bookman Old Style" panose="02050604050505020204" pitchFamily="18" charset="0"/>
                <a:sym typeface="Symbol"/>
              </a:rPr>
              <a:t>processes </a:t>
            </a:r>
            <a:r>
              <a:rPr lang="en-GB" sz="1600" dirty="0" smtClean="0">
                <a:latin typeface="Bookman Old Style" panose="02050604050505020204" pitchFamily="18" charset="0"/>
                <a:sym typeface="Symbol"/>
              </a:rPr>
              <a:t>that are </a:t>
            </a:r>
            <a:r>
              <a:rPr lang="en-GB" sz="1600" dirty="0">
                <a:latin typeface="Bookman Old Style" panose="02050604050505020204" pitchFamily="18" charset="0"/>
                <a:sym typeface="Symbol"/>
              </a:rPr>
              <a:t>responsible for these </a:t>
            </a:r>
            <a:r>
              <a:rPr lang="en-GB" sz="1600" dirty="0" smtClean="0">
                <a:latin typeface="Bookman Old Style" panose="02050604050505020204" pitchFamily="18" charset="0"/>
                <a:sym typeface="Symbol"/>
              </a:rPr>
              <a:t>changes</a:t>
            </a: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p:txBody>
      </p:sp>
      <p:sp>
        <p:nvSpPr>
          <p:cNvPr id="3" name="TextBox 2"/>
          <p:cNvSpPr txBox="1"/>
          <p:nvPr/>
        </p:nvSpPr>
        <p:spPr>
          <a:xfrm>
            <a:off x="5912127" y="1709332"/>
            <a:ext cx="695739" cy="369332"/>
          </a:xfrm>
          <a:prstGeom prst="rect">
            <a:avLst/>
          </a:prstGeom>
          <a:solidFill>
            <a:schemeClr val="bg1"/>
          </a:solidFill>
        </p:spPr>
        <p:txBody>
          <a:bodyPr wrap="square" rtlCol="0">
            <a:spAutoFit/>
          </a:bodyPr>
          <a:lstStyle/>
          <a:p>
            <a:endParaRPr lang="en-GB" dirty="0"/>
          </a:p>
        </p:txBody>
      </p:sp>
      <p:sp>
        <p:nvSpPr>
          <p:cNvPr id="10" name="Title 1"/>
          <p:cNvSpPr txBox="1">
            <a:spLocks/>
          </p:cNvSpPr>
          <p:nvPr/>
        </p:nvSpPr>
        <p:spPr>
          <a:xfrm>
            <a:off x="576262" y="210774"/>
            <a:ext cx="10973007"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Objectives</a:t>
            </a:r>
            <a:endParaRPr lang="en-US" altLang="en-US" sz="4000" dirty="0">
              <a:solidFill>
                <a:schemeClr val="bg1"/>
              </a:solidFill>
              <a:latin typeface="Bookman Old Style" panose="020506040505050202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996" y="1374960"/>
            <a:ext cx="5294693" cy="2303006"/>
          </a:xfrm>
          <a:prstGeom prst="rect">
            <a:avLst/>
          </a:prstGeom>
        </p:spPr>
      </p:pic>
      <p:sp>
        <p:nvSpPr>
          <p:cNvPr id="4" name="TextBox 3"/>
          <p:cNvSpPr txBox="1"/>
          <p:nvPr/>
        </p:nvSpPr>
        <p:spPr>
          <a:xfrm>
            <a:off x="6120246" y="3681917"/>
            <a:ext cx="5065954" cy="307777"/>
          </a:xfrm>
          <a:prstGeom prst="rect">
            <a:avLst/>
          </a:prstGeom>
          <a:noFill/>
        </p:spPr>
        <p:txBody>
          <a:bodyPr wrap="square" rtlCol="0">
            <a:spAutoFit/>
          </a:bodyPr>
          <a:lstStyle/>
          <a:p>
            <a:pPr algn="ctr"/>
            <a:r>
              <a:rPr lang="en-GB" sz="1400" dirty="0" smtClean="0">
                <a:latin typeface="Bookman Old Style" panose="02050604050505020204" pitchFamily="18" charset="0"/>
              </a:rPr>
              <a:t>Maximum Rate of change of Pole Position in GGF100k </a:t>
            </a:r>
            <a:endParaRPr lang="en-GB" sz="1400" dirty="0">
              <a:latin typeface="Bookman Old Style" panose="02050604050505020204" pitchFamily="18"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66983" t="43503" b="35048"/>
          <a:stretch/>
        </p:blipFill>
        <p:spPr>
          <a:xfrm>
            <a:off x="6259996" y="4251278"/>
            <a:ext cx="5159046" cy="2183800"/>
          </a:xfrm>
          <a:prstGeom prst="rect">
            <a:avLst/>
          </a:prstGeom>
        </p:spPr>
      </p:pic>
      <p:sp>
        <p:nvSpPr>
          <p:cNvPr id="8" name="TextBox 7"/>
          <p:cNvSpPr txBox="1"/>
          <p:nvPr/>
        </p:nvSpPr>
        <p:spPr>
          <a:xfrm>
            <a:off x="6008877" y="6447672"/>
            <a:ext cx="5065954" cy="307777"/>
          </a:xfrm>
          <a:prstGeom prst="rect">
            <a:avLst/>
          </a:prstGeom>
          <a:noFill/>
        </p:spPr>
        <p:txBody>
          <a:bodyPr wrap="square" rtlCol="0">
            <a:spAutoFit/>
          </a:bodyPr>
          <a:lstStyle/>
          <a:p>
            <a:pPr algn="ctr"/>
            <a:r>
              <a:rPr lang="en-GB" sz="1400" dirty="0" smtClean="0">
                <a:latin typeface="Bookman Old Style" panose="02050604050505020204" pitchFamily="18" charset="0"/>
              </a:rPr>
              <a:t>CMB field in dynamo simulation</a:t>
            </a:r>
            <a:endParaRPr lang="en-GB" sz="1400" dirty="0">
              <a:latin typeface="Bookman Old Style" panose="02050604050505020204" pitchFamily="18" charset="0"/>
            </a:endParaRPr>
          </a:p>
        </p:txBody>
      </p:sp>
    </p:spTree>
    <p:extLst>
      <p:ext uri="{BB962C8B-B14F-4D97-AF65-F5344CB8AC3E}">
        <p14:creationId xmlns:p14="http://schemas.microsoft.com/office/powerpoint/2010/main" val="3858366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282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Rapid Changes in Dynamo </a:t>
            </a:r>
            <a:r>
              <a:rPr lang="en-US" altLang="en-US" sz="4000" dirty="0">
                <a:solidFill>
                  <a:schemeClr val="bg1"/>
                </a:solidFill>
                <a:latin typeface="Bookman Old Style" panose="02050604050505020204" pitchFamily="18" charset="0"/>
              </a:rPr>
              <a:t>Simulations</a:t>
            </a:r>
          </a:p>
        </p:txBody>
      </p:sp>
      <mc:AlternateContent xmlns:mc="http://schemas.openxmlformats.org/markup-compatibility/2006">
        <mc:Choice xmlns:a14="http://schemas.microsoft.com/office/drawing/2010/main" Requires="a14">
          <p:sp>
            <p:nvSpPr>
              <p:cNvPr id="7" name="Text Placeholder 12"/>
              <p:cNvSpPr txBox="1">
                <a:spLocks/>
              </p:cNvSpPr>
              <p:nvPr/>
            </p:nvSpPr>
            <p:spPr bwMode="auto">
              <a:xfrm>
                <a:off x="576262" y="1304925"/>
                <a:ext cx="5947368" cy="4842136"/>
              </a:xfrm>
              <a:prstGeom prst="rect">
                <a:avLst/>
              </a:prstGeom>
              <a:noFill/>
              <a:ln w="9525">
                <a:noFill/>
                <a:miter lim="800000"/>
                <a:headEnd/>
                <a:tailEnd/>
              </a:ln>
            </p:spPr>
            <p:txBody>
              <a:bodyPr>
                <a:prstTxWarp prst="textNoShape">
                  <a:avLst/>
                </a:prstTxWarp>
              </a:bodyPr>
              <a:lstStyle/>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Synthesise unit magnetic elements </a:t>
                </a:r>
                <a14:m>
                  <m:oMath xmlns:m="http://schemas.openxmlformats.org/officeDocument/2006/math">
                    <m:acc>
                      <m:accPr>
                        <m:chr m:val="̂"/>
                        <m:ctrlPr>
                          <a:rPr lang="en-GB" sz="1600" b="0" i="1" smtClean="0">
                            <a:latin typeface="Cambria Math" panose="02040503050406030204" pitchFamily="18" charset="0"/>
                            <a:sym typeface="Symbol"/>
                          </a:rPr>
                        </m:ctrlPr>
                      </m:accPr>
                      <m:e>
                        <m:r>
                          <a:rPr lang="en-GB" sz="1600" b="0" i="1" smtClean="0">
                            <a:latin typeface="Cambria Math" panose="02040503050406030204" pitchFamily="18" charset="0"/>
                            <a:sym typeface="Symbol"/>
                          </a:rPr>
                          <m:t>𝑋</m:t>
                        </m:r>
                      </m:e>
                    </m:acc>
                    <m:r>
                      <a:rPr lang="en-GB" sz="1600" b="0" i="1" dirty="0" smtClean="0">
                        <a:latin typeface="Cambria Math" panose="02040503050406030204" pitchFamily="18" charset="0"/>
                        <a:sym typeface="Symbol"/>
                      </a:rPr>
                      <m:t>=</m:t>
                    </m:r>
                    <m:r>
                      <a:rPr lang="en-GB" sz="1600" b="0" i="1" dirty="0" smtClean="0">
                        <a:latin typeface="Cambria Math" panose="02040503050406030204" pitchFamily="18" charset="0"/>
                        <a:sym typeface="Symbol"/>
                      </a:rPr>
                      <m:t>𝑋</m:t>
                    </m:r>
                    <m:r>
                      <a:rPr lang="en-GB" sz="1600" b="0" i="1" dirty="0" smtClean="0">
                        <a:latin typeface="Cambria Math" panose="02040503050406030204" pitchFamily="18" charset="0"/>
                        <a:sym typeface="Symbol"/>
                      </a:rPr>
                      <m:t>(</m:t>
                    </m:r>
                    <m:r>
                      <a:rPr lang="en-GB" sz="1600" b="0" i="1" dirty="0" smtClean="0">
                        <a:latin typeface="Cambria Math" panose="02040503050406030204" pitchFamily="18" charset="0"/>
                        <a:sym typeface="Symbol"/>
                      </a:rPr>
                      <m:t>𝑡</m:t>
                    </m:r>
                    <m:r>
                      <a:rPr lang="en-GB" sz="1600" b="0" i="1" dirty="0" smtClean="0">
                        <a:latin typeface="Cambria Math" panose="02040503050406030204" pitchFamily="18" charset="0"/>
                        <a:sym typeface="Symbol"/>
                      </a:rPr>
                      <m:t>)/</m:t>
                    </m:r>
                    <m:r>
                      <a:rPr lang="en-GB" sz="1600" b="0" i="1" dirty="0" smtClean="0">
                        <a:latin typeface="Cambria Math" panose="02040503050406030204" pitchFamily="18" charset="0"/>
                        <a:sym typeface="Symbol"/>
                      </a:rPr>
                      <m:t>𝐵</m:t>
                    </m:r>
                    <m:r>
                      <a:rPr lang="en-GB" sz="1600" b="0" i="1" dirty="0" smtClean="0">
                        <a:latin typeface="Cambria Math" panose="02040503050406030204" pitchFamily="18" charset="0"/>
                        <a:sym typeface="Symbol"/>
                      </a:rPr>
                      <m:t>(</m:t>
                    </m:r>
                    <m:r>
                      <a:rPr lang="en-GB" sz="1600" b="0" i="1" dirty="0" smtClean="0">
                        <a:latin typeface="Cambria Math" panose="02040503050406030204" pitchFamily="18" charset="0"/>
                        <a:sym typeface="Symbol"/>
                      </a:rPr>
                      <m:t>𝑡</m:t>
                    </m:r>
                    <m:r>
                      <a:rPr lang="en-GB" sz="1600" b="0" i="1" dirty="0" smtClean="0">
                        <a:latin typeface="Cambria Math" panose="02040503050406030204" pitchFamily="18" charset="0"/>
                        <a:sym typeface="Symbol"/>
                      </a:rPr>
                      <m:t>)</m:t>
                    </m:r>
                  </m:oMath>
                </a14:m>
                <a:r>
                  <a:rPr lang="en-GB" sz="1600" dirty="0" smtClean="0">
                    <a:latin typeface="Bookman Old Style" panose="02050604050505020204" pitchFamily="18" charset="0"/>
                    <a:sym typeface="Symbol"/>
                  </a:rPr>
                  <a:t>, etc, where </a:t>
                </a:r>
                <a14:m>
                  <m:oMath xmlns:m="http://schemas.openxmlformats.org/officeDocument/2006/math">
                    <m:r>
                      <a:rPr lang="en-GB" sz="1600" b="0" i="1" smtClean="0">
                        <a:latin typeface="Cambria Math" panose="02040503050406030204" pitchFamily="18" charset="0"/>
                        <a:sym typeface="Symbol"/>
                      </a:rPr>
                      <m:t>𝐵</m:t>
                    </m:r>
                  </m:oMath>
                </a14:m>
                <a:r>
                  <a:rPr lang="en-GB" sz="1600" dirty="0" smtClean="0">
                    <a:latin typeface="Bookman Old Style" panose="02050604050505020204" pitchFamily="18" charset="0"/>
                    <a:sym typeface="Symbol"/>
                  </a:rPr>
                  <a:t> is the field intensity, on </a:t>
                </a:r>
                <a:r>
                  <a:rPr lang="en-GB" sz="1600" dirty="0">
                    <a:latin typeface="Bookman Old Style" panose="02050604050505020204" pitchFamily="18" charset="0"/>
                    <a:sym typeface="Symbol"/>
                  </a:rPr>
                  <a:t>a dense grid of points at </a:t>
                </a:r>
                <a14:m>
                  <m:oMath xmlns:m="http://schemas.openxmlformats.org/officeDocument/2006/math">
                    <m:r>
                      <a:rPr lang="en-GB" sz="1600" i="1">
                        <a:latin typeface="Cambria Math" panose="02040503050406030204" pitchFamily="18" charset="0"/>
                        <a:sym typeface="Symbol"/>
                      </a:rPr>
                      <m:t>𝑂</m:t>
                    </m:r>
                    <m:r>
                      <a:rPr lang="en-GB" sz="1600" i="1">
                        <a:latin typeface="Cambria Math" panose="02040503050406030204" pitchFamily="18" charset="0"/>
                        <a:sym typeface="Symbol"/>
                      </a:rPr>
                      <m:t>(</m:t>
                    </m:r>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10</m:t>
                        </m:r>
                      </m:e>
                      <m:sup>
                        <m:r>
                          <a:rPr lang="en-GB" sz="1600" i="1">
                            <a:latin typeface="Cambria Math" panose="02040503050406030204" pitchFamily="18" charset="0"/>
                            <a:sym typeface="Symbol"/>
                          </a:rPr>
                          <m:t>5</m:t>
                        </m:r>
                      </m:sup>
                    </m:sSup>
                  </m:oMath>
                </a14:m>
                <a:r>
                  <a:rPr lang="en-GB" sz="1600" dirty="0">
                    <a:latin typeface="Bookman Old Style" panose="02050604050505020204" pitchFamily="18" charset="0"/>
                    <a:sym typeface="Symbol"/>
                  </a:rPr>
                  <a:t>) time </a:t>
                </a:r>
                <a:r>
                  <a:rPr lang="en-GB" sz="1600" dirty="0" smtClean="0">
                    <a:latin typeface="Bookman Old Style" panose="02050604050505020204" pitchFamily="18" charset="0"/>
                    <a:sym typeface="Symbol"/>
                  </a:rPr>
                  <a:t>points</a:t>
                </a:r>
                <a:endParaRPr lang="en-GB" sz="1600" b="1"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Maximum change in direction of </a:t>
                </a:r>
                <a14:m>
                  <m:oMath xmlns:m="http://schemas.openxmlformats.org/officeDocument/2006/math">
                    <m:sSub>
                      <m:sSubPr>
                        <m:ctrlPr>
                          <a:rPr lang="en-GB" sz="1600" b="1" i="1" smtClean="0">
                            <a:latin typeface="Cambria Math" panose="02040503050406030204" pitchFamily="18" charset="0"/>
                            <a:sym typeface="Symbol"/>
                          </a:rPr>
                        </m:ctrlPr>
                      </m:sSubPr>
                      <m:e>
                        <m:r>
                          <a:rPr lang="en-GB" sz="1600" b="1" i="1" smtClean="0">
                            <a:latin typeface="Cambria Math" panose="02040503050406030204" pitchFamily="18" charset="0"/>
                            <a:sym typeface="Symbol"/>
                          </a:rPr>
                          <m:t>𝑷</m:t>
                        </m:r>
                      </m:e>
                      <m:sub>
                        <m:r>
                          <a:rPr lang="en-GB" sz="1600" b="1" i="1" smtClean="0">
                            <a:latin typeface="Cambria Math" panose="02040503050406030204" pitchFamily="18" charset="0"/>
                            <a:sym typeface="Symbol"/>
                          </a:rPr>
                          <m:t>𝑽</m:t>
                        </m:r>
                      </m:sub>
                    </m:sSub>
                  </m:oMath>
                </a14:m>
                <a:r>
                  <a:rPr lang="en-GB" sz="1600" b="1" dirty="0" smtClean="0">
                    <a:latin typeface="Bookman Old Style" panose="02050604050505020204" pitchFamily="18" charset="0"/>
                    <a:sym typeface="Symbol"/>
                  </a:rPr>
                  <a:t> </a:t>
                </a:r>
                <a:r>
                  <a:rPr lang="en-GB" sz="1600" dirty="0" smtClean="0">
                    <a:latin typeface="Bookman Old Style" panose="02050604050505020204" pitchFamily="18" charset="0"/>
                    <a:sym typeface="Symbol"/>
                  </a:rPr>
                  <a:t>at each point</a:t>
                </a:r>
              </a:p>
              <a:p>
                <a:pPr defTabSz="914400" eaLnBrk="0" hangingPunct="0">
                  <a:spcBef>
                    <a:spcPts val="600"/>
                  </a:spcBef>
                  <a:buClr>
                    <a:schemeClr val="accent1"/>
                  </a:buClr>
                  <a:buSzPct val="76000"/>
                </a:pPr>
                <a:endParaRPr lang="en-GB" sz="1600" b="1" dirty="0">
                  <a:latin typeface="Bookman Old Style" panose="02050604050505020204" pitchFamily="18" charset="0"/>
                  <a:sym typeface="Symbol"/>
                </a:endParaRPr>
              </a:p>
              <a:p>
                <a:pPr defTabSz="914400" eaLnBrk="0" hangingPunct="0">
                  <a:spcBef>
                    <a:spcPts val="600"/>
                  </a:spcBef>
                  <a:buClr>
                    <a:schemeClr val="accent1"/>
                  </a:buClr>
                  <a:buSzPct val="76000"/>
                </a:pPr>
                <a14:m>
                  <m:oMathPara xmlns:m="http://schemas.openxmlformats.org/officeDocument/2006/math">
                    <m:oMathParaPr>
                      <m:jc m:val="centerGroup"/>
                    </m:oMathParaPr>
                    <m:oMath xmlns:m="http://schemas.openxmlformats.org/officeDocument/2006/math">
                      <m:f>
                        <m:fPr>
                          <m:ctrlPr>
                            <a:rPr lang="en-GB" sz="1600" i="1" dirty="0">
                              <a:latin typeface="Cambria Math" panose="02040503050406030204" pitchFamily="18" charset="0"/>
                              <a:sym typeface="Symbol"/>
                            </a:rPr>
                          </m:ctrlPr>
                        </m:fPr>
                        <m:num>
                          <m:r>
                            <a:rPr lang="en-GB" sz="1600" i="1">
                              <a:latin typeface="Cambria Math" panose="02040503050406030204" pitchFamily="18" charset="0"/>
                              <a:sym typeface="Symbol"/>
                            </a:rPr>
                            <m:t>𝜕</m:t>
                          </m:r>
                          <m:sSub>
                            <m:sSubPr>
                              <m:ctrlPr>
                                <a:rPr lang="en-GB" sz="1600" b="1" i="1" smtClean="0">
                                  <a:latin typeface="Cambria Math" panose="02040503050406030204" pitchFamily="18" charset="0"/>
                                  <a:sym typeface="Symbol"/>
                                </a:rPr>
                              </m:ctrlPr>
                            </m:sSubPr>
                            <m:e>
                              <m:acc>
                                <m:accPr>
                                  <m:chr m:val="̂"/>
                                  <m:ctrlPr>
                                    <a:rPr lang="en-GB" sz="1600" i="1">
                                      <a:latin typeface="Cambria Math" panose="02040503050406030204" pitchFamily="18" charset="0"/>
                                      <a:sym typeface="Symbol"/>
                                    </a:rPr>
                                  </m:ctrlPr>
                                </m:accPr>
                                <m:e>
                                  <m:r>
                                    <a:rPr lang="en-GB" sz="1600" b="1" i="1" smtClean="0">
                                      <a:latin typeface="Cambria Math" panose="02040503050406030204" pitchFamily="18" charset="0"/>
                                      <a:sym typeface="Symbol"/>
                                    </a:rPr>
                                    <m:t>𝑷</m:t>
                                  </m:r>
                                </m:e>
                              </m:acc>
                            </m:e>
                            <m:sub>
                              <m:r>
                                <a:rPr lang="en-GB" sz="1600" b="1" i="1" smtClean="0">
                                  <a:latin typeface="Cambria Math" panose="02040503050406030204" pitchFamily="18" charset="0"/>
                                  <a:sym typeface="Symbol"/>
                                </a:rPr>
                                <m:t>𝑽</m:t>
                              </m:r>
                            </m:sub>
                          </m:sSub>
                        </m:num>
                        <m:den>
                          <m:r>
                            <a:rPr lang="en-GB" sz="1600" i="1" dirty="0">
                              <a:latin typeface="Cambria Math" panose="02040503050406030204" pitchFamily="18" charset="0"/>
                              <a:sym typeface="Symbol"/>
                            </a:rPr>
                            <m:t>𝜕</m:t>
                          </m:r>
                          <m:r>
                            <a:rPr lang="en-GB" sz="1600" i="1" dirty="0">
                              <a:latin typeface="Cambria Math" panose="02040503050406030204" pitchFamily="18" charset="0"/>
                              <a:sym typeface="Symbol"/>
                            </a:rPr>
                            <m:t>𝑡</m:t>
                          </m:r>
                        </m:den>
                      </m:f>
                      <m:r>
                        <a:rPr lang="en-GB" sz="1600" i="1" dirty="0">
                          <a:latin typeface="Cambria Math" panose="02040503050406030204" pitchFamily="18" charset="0"/>
                          <a:sym typeface="Symbol"/>
                        </a:rPr>
                        <m:t>=</m:t>
                      </m:r>
                      <m:f>
                        <m:fPr>
                          <m:ctrlPr>
                            <a:rPr lang="en-GB" sz="1600" i="1" dirty="0">
                              <a:latin typeface="Cambria Math" panose="02040503050406030204" pitchFamily="18" charset="0"/>
                              <a:sym typeface="Symbol"/>
                            </a:rPr>
                          </m:ctrlPr>
                        </m:fPr>
                        <m:num>
                          <m:r>
                            <m:rPr>
                              <m:sty m:val="p"/>
                            </m:rPr>
                            <a:rPr lang="en-GB" sz="1600" dirty="0">
                              <a:latin typeface="Cambria Math" panose="02040503050406030204" pitchFamily="18" charset="0"/>
                              <a:sym typeface="Symbol"/>
                            </a:rPr>
                            <m:t>arccos</m:t>
                          </m:r>
                          <m:d>
                            <m:dPr>
                              <m:begChr m:val="["/>
                              <m:endChr m:val="]"/>
                              <m:ctrlPr>
                                <a:rPr lang="en-GB" sz="1600" i="1" dirty="0">
                                  <a:latin typeface="Cambria Math" panose="02040503050406030204" pitchFamily="18" charset="0"/>
                                  <a:sym typeface="Symbol"/>
                                </a:rPr>
                              </m:ctrlPr>
                            </m:dPr>
                            <m:e>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𝑥</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e>
                              </m:d>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𝑥</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r>
                                    <a:rPr lang="en-GB" sz="1600" i="1" dirty="0">
                                      <a:latin typeface="Cambria Math" panose="02040503050406030204" pitchFamily="18" charset="0"/>
                                      <a:sym typeface="Symbol"/>
                                    </a:rPr>
                                    <m:t>−</m:t>
                                  </m:r>
                                  <m:r>
                                    <m:rPr>
                                      <m:sty m:val="p"/>
                                    </m:rPr>
                                    <a:rPr lang="en-GB" sz="1600" dirty="0">
                                      <a:latin typeface="Cambria Math" panose="02040503050406030204" pitchFamily="18" charset="0"/>
                                      <a:sym typeface="Symbol"/>
                                    </a:rPr>
                                    <m:t>Δ</m:t>
                                  </m:r>
                                  <m:r>
                                    <a:rPr lang="en-GB" sz="1600" i="1" dirty="0">
                                      <a:latin typeface="Cambria Math" panose="02040503050406030204" pitchFamily="18" charset="0"/>
                                      <a:sym typeface="Symbol"/>
                                    </a:rPr>
                                    <m:t>𝑡</m:t>
                                  </m:r>
                                </m:e>
                              </m:d>
                              <m:r>
                                <a:rPr lang="en-GB" sz="1600" i="1" dirty="0">
                                  <a:latin typeface="Cambria Math" panose="02040503050406030204" pitchFamily="18" charset="0"/>
                                  <a:sym typeface="Symbol"/>
                                </a:rPr>
                                <m:t>+</m:t>
                              </m:r>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𝑦</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e>
                              </m:d>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𝑦</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r>
                                    <a:rPr lang="en-GB" sz="1600" i="1" dirty="0">
                                      <a:latin typeface="Cambria Math" panose="02040503050406030204" pitchFamily="18" charset="0"/>
                                      <a:sym typeface="Symbol"/>
                                    </a:rPr>
                                    <m:t>−</m:t>
                                  </m:r>
                                  <m:r>
                                    <m:rPr>
                                      <m:sty m:val="p"/>
                                    </m:rPr>
                                    <a:rPr lang="en-GB" sz="1600" dirty="0">
                                      <a:latin typeface="Cambria Math" panose="02040503050406030204" pitchFamily="18" charset="0"/>
                                      <a:sym typeface="Symbol"/>
                                    </a:rPr>
                                    <m:t>Δ</m:t>
                                  </m:r>
                                  <m:r>
                                    <a:rPr lang="en-GB" sz="1600" i="1" dirty="0">
                                      <a:latin typeface="Cambria Math" panose="02040503050406030204" pitchFamily="18" charset="0"/>
                                      <a:sym typeface="Symbol"/>
                                    </a:rPr>
                                    <m:t>𝑡</m:t>
                                  </m:r>
                                </m:e>
                              </m:d>
                              <m:r>
                                <a:rPr lang="en-GB" sz="1600" i="1" dirty="0">
                                  <a:latin typeface="Cambria Math" panose="02040503050406030204" pitchFamily="18" charset="0"/>
                                  <a:sym typeface="Symbol"/>
                                </a:rPr>
                                <m:t>+</m:t>
                              </m:r>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𝑧</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e>
                              </m:d>
                              <m:sSub>
                                <m:sSubPr>
                                  <m:ctrlPr>
                                    <a:rPr lang="en-GB" sz="1600" b="0" i="1" dirty="0" smtClean="0">
                                      <a:latin typeface="Cambria Math" panose="02040503050406030204" pitchFamily="18" charset="0"/>
                                      <a:sym typeface="Symbol"/>
                                    </a:rPr>
                                  </m:ctrlPr>
                                </m:sSubPr>
                                <m:e>
                                  <m:acc>
                                    <m:accPr>
                                      <m:chr m:val="̂"/>
                                      <m:ctrlPr>
                                        <a:rPr lang="en-GB" sz="1600" i="1" dirty="0">
                                          <a:latin typeface="Cambria Math" panose="02040503050406030204" pitchFamily="18" charset="0"/>
                                          <a:sym typeface="Symbol"/>
                                        </a:rPr>
                                      </m:ctrlPr>
                                    </m:accPr>
                                    <m:e>
                                      <m:r>
                                        <a:rPr lang="en-GB" sz="1600" b="0" i="1" dirty="0"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𝑧</m:t>
                                  </m:r>
                                </m:sub>
                              </m:sSub>
                              <m:d>
                                <m:dPr>
                                  <m:ctrlPr>
                                    <a:rPr lang="en-GB" sz="1600" i="1" dirty="0">
                                      <a:latin typeface="Cambria Math" panose="02040503050406030204" pitchFamily="18" charset="0"/>
                                      <a:sym typeface="Symbol"/>
                                    </a:rPr>
                                  </m:ctrlPr>
                                </m:dPr>
                                <m:e>
                                  <m:r>
                                    <a:rPr lang="en-GB" sz="1600" i="1" dirty="0">
                                      <a:latin typeface="Cambria Math" panose="02040503050406030204" pitchFamily="18" charset="0"/>
                                      <a:sym typeface="Symbol"/>
                                    </a:rPr>
                                    <m:t>𝑡</m:t>
                                  </m:r>
                                  <m:r>
                                    <a:rPr lang="en-GB" sz="1600" i="1" dirty="0">
                                      <a:latin typeface="Cambria Math" panose="02040503050406030204" pitchFamily="18" charset="0"/>
                                      <a:sym typeface="Symbol"/>
                                    </a:rPr>
                                    <m:t>−</m:t>
                                  </m:r>
                                  <m:r>
                                    <m:rPr>
                                      <m:sty m:val="p"/>
                                    </m:rPr>
                                    <a:rPr lang="en-GB" sz="1600" dirty="0">
                                      <a:latin typeface="Cambria Math" panose="02040503050406030204" pitchFamily="18" charset="0"/>
                                      <a:sym typeface="Symbol"/>
                                    </a:rPr>
                                    <m:t>Δ</m:t>
                                  </m:r>
                                  <m:r>
                                    <a:rPr lang="en-GB" sz="1600" i="1" dirty="0">
                                      <a:latin typeface="Cambria Math" panose="02040503050406030204" pitchFamily="18" charset="0"/>
                                      <a:sym typeface="Symbol"/>
                                    </a:rPr>
                                    <m:t>𝑡</m:t>
                                  </m:r>
                                </m:e>
                              </m:d>
                            </m:e>
                          </m:d>
                        </m:num>
                        <m:den>
                          <m:r>
                            <m:rPr>
                              <m:sty m:val="p"/>
                            </m:rPr>
                            <a:rPr lang="en-GB" sz="1600" dirty="0">
                              <a:latin typeface="Cambria Math" panose="02040503050406030204" pitchFamily="18" charset="0"/>
                              <a:sym typeface="Symbol"/>
                            </a:rPr>
                            <m:t>Δ</m:t>
                          </m:r>
                          <m:r>
                            <a:rPr lang="en-GB" sz="1600" i="1" dirty="0">
                              <a:latin typeface="Cambria Math" panose="02040503050406030204" pitchFamily="18" charset="0"/>
                              <a:sym typeface="Symbol"/>
                            </a:rPr>
                            <m:t>𝑡</m:t>
                          </m:r>
                        </m:den>
                      </m:f>
                    </m:oMath>
                  </m:oMathPara>
                </a14:m>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   </a:t>
                </a: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Where </a:t>
                </a:r>
                <a14:m>
                  <m:oMath xmlns:m="http://schemas.openxmlformats.org/officeDocument/2006/math">
                    <m:sSub>
                      <m:sSubPr>
                        <m:ctrlPr>
                          <a:rPr lang="en-GB" sz="1600" b="0" i="1" dirty="0" smtClean="0">
                            <a:latin typeface="Cambria Math" panose="02040503050406030204" pitchFamily="18" charset="0"/>
                            <a:sym typeface="Symbol"/>
                          </a:rPr>
                        </m:ctrlPr>
                      </m:sSubPr>
                      <m:e>
                        <m:acc>
                          <m:accPr>
                            <m:chr m:val="̂"/>
                            <m:ctrlPr>
                              <a:rPr lang="en-GB" sz="1600" b="0" i="1" smtClean="0">
                                <a:latin typeface="Cambria Math" panose="02040503050406030204" pitchFamily="18" charset="0"/>
                                <a:sym typeface="Symbol"/>
                              </a:rPr>
                            </m:ctrlPr>
                          </m:accPr>
                          <m:e>
                            <m:r>
                              <a:rPr lang="en-GB" sz="1600" b="0" i="1" smtClean="0">
                                <a:latin typeface="Cambria Math" panose="02040503050406030204" pitchFamily="18" charset="0"/>
                                <a:sym typeface="Symbol"/>
                              </a:rPr>
                              <m:t>𝑉</m:t>
                            </m:r>
                          </m:e>
                        </m:acc>
                      </m:e>
                      <m:sub>
                        <m:r>
                          <a:rPr lang="en-GB" sz="1600" b="0" i="1" dirty="0" smtClean="0">
                            <a:latin typeface="Cambria Math" panose="02040503050406030204" pitchFamily="18" charset="0"/>
                            <a:sym typeface="Symbol"/>
                          </a:rPr>
                          <m:t>𝑥</m:t>
                        </m:r>
                      </m:sub>
                    </m:sSub>
                  </m:oMath>
                </a14:m>
                <a:r>
                  <a:rPr lang="en-GB" sz="1600" dirty="0" smtClean="0">
                    <a:latin typeface="Bookman Old Style" panose="02050604050505020204" pitchFamily="18" charset="0"/>
                    <a:sym typeface="Symbol"/>
                  </a:rPr>
                  <a:t> </a:t>
                </a:r>
                <a:r>
                  <a:rPr lang="en-GB" sz="1600" dirty="0" err="1" smtClean="0">
                    <a:latin typeface="Bookman Old Style" panose="02050604050505020204" pitchFamily="18" charset="0"/>
                    <a:sym typeface="Symbol"/>
                  </a:rPr>
                  <a:t>etc</a:t>
                </a:r>
                <a:r>
                  <a:rPr lang="en-GB" sz="1600" dirty="0" smtClean="0">
                    <a:latin typeface="Bookman Old Style" panose="02050604050505020204" pitchFamily="18" charset="0"/>
                    <a:sym typeface="Symbol"/>
                  </a:rPr>
                  <a:t> are Cartesian components of </a:t>
                </a:r>
                <a:r>
                  <a:rPr lang="en-GB" sz="1600" dirty="0" smtClean="0">
                    <a:latin typeface="Bookman Old Style" panose="02050604050505020204" pitchFamily="18" charset="0"/>
                    <a:sym typeface="Symbol"/>
                  </a:rPr>
                  <a:t>VGP </a:t>
                </a:r>
                <a:r>
                  <a:rPr lang="en-GB" sz="1600" dirty="0" err="1" smtClean="0">
                    <a:latin typeface="Bookman Old Style" panose="02050604050505020204" pitchFamily="18" charset="0"/>
                    <a:sym typeface="Symbol"/>
                  </a:rPr>
                  <a:t>posn</a:t>
                </a:r>
                <a:r>
                  <a:rPr lang="en-GB" sz="1600" dirty="0" smtClean="0">
                    <a:latin typeface="Bookman Old Style" panose="02050604050505020204" pitchFamily="18" charset="0"/>
                    <a:sym typeface="Symbol"/>
                  </a:rPr>
                  <a:t> </a:t>
                </a: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Location of maximum change in </a:t>
                </a:r>
                <a14:m>
                  <m:oMath xmlns:m="http://schemas.openxmlformats.org/officeDocument/2006/math">
                    <m:sSub>
                      <m:sSubPr>
                        <m:ctrlPr>
                          <a:rPr lang="en-GB" sz="1600" b="0" i="1" dirty="0" smtClean="0">
                            <a:latin typeface="Cambria Math" panose="02040503050406030204" pitchFamily="18" charset="0"/>
                            <a:sym typeface="Symbol"/>
                          </a:rPr>
                        </m:ctrlPr>
                      </m:sSubPr>
                      <m:e>
                        <m:acc>
                          <m:accPr>
                            <m:chr m:val="̂"/>
                            <m:ctrlPr>
                              <a:rPr lang="en-GB" sz="1600" b="0" i="1" dirty="0" smtClean="0">
                                <a:latin typeface="Cambria Math" panose="02040503050406030204" pitchFamily="18" charset="0"/>
                                <a:sym typeface="Symbol"/>
                              </a:rPr>
                            </m:ctrlPr>
                          </m:accPr>
                          <m:e>
                            <m:r>
                              <a:rPr lang="en-GB" sz="1600" b="0" i="1" dirty="0" smtClean="0">
                                <a:latin typeface="Cambria Math" panose="02040503050406030204" pitchFamily="18" charset="0"/>
                                <a:sym typeface="Symbol"/>
                              </a:rPr>
                              <m:t>𝑃</m:t>
                            </m:r>
                          </m:e>
                        </m:acc>
                      </m:e>
                      <m:sub>
                        <m:r>
                          <a:rPr lang="en-GB" sz="1600" b="0" i="1" dirty="0" smtClean="0">
                            <a:latin typeface="Cambria Math" panose="02040503050406030204" pitchFamily="18" charset="0"/>
                            <a:sym typeface="Symbol"/>
                          </a:rPr>
                          <m:t>𝑉</m:t>
                        </m:r>
                      </m:sub>
                    </m:sSub>
                  </m:oMath>
                </a14:m>
                <a:r>
                  <a:rPr lang="en-GB" sz="1600" dirty="0" smtClean="0">
                    <a:latin typeface="Bookman Old Style" panose="02050604050505020204" pitchFamily="18" charset="0"/>
                    <a:sym typeface="Symbol"/>
                  </a:rPr>
                  <a:t> shown by stars and denoted </a:t>
                </a:r>
                <a14:m>
                  <m:oMath xmlns:m="http://schemas.openxmlformats.org/officeDocument/2006/math">
                    <m:sSub>
                      <m:sSubPr>
                        <m:ctrlPr>
                          <a:rPr lang="en-GB" sz="1600" b="0" i="1" dirty="0" smtClean="0">
                            <a:latin typeface="Cambria Math" panose="02040503050406030204" pitchFamily="18" charset="0"/>
                            <a:sym typeface="Symbol"/>
                          </a:rPr>
                        </m:ctrlPr>
                      </m:sSubPr>
                      <m:e>
                        <m:r>
                          <a:rPr lang="en-GB" sz="1600" b="0" i="1" dirty="0" smtClean="0">
                            <a:latin typeface="Cambria Math" panose="02040503050406030204" pitchFamily="18" charset="0"/>
                            <a:sym typeface="Symbol"/>
                          </a:rPr>
                          <m:t>𝜆</m:t>
                        </m:r>
                      </m:e>
                      <m:sub>
                        <m:r>
                          <a:rPr lang="en-GB" sz="1600" b="0" i="1" dirty="0" smtClean="0">
                            <a:latin typeface="Cambria Math" panose="02040503050406030204" pitchFamily="18" charset="0"/>
                            <a:sym typeface="Symbol"/>
                          </a:rPr>
                          <m:t>𝑉</m:t>
                        </m:r>
                      </m:sub>
                    </m:sSub>
                  </m:oMath>
                </a14:m>
                <a:r>
                  <a:rPr lang="en-GB" sz="1600" dirty="0" smtClean="0">
                    <a:latin typeface="Bookman Old Style" panose="02050604050505020204" pitchFamily="18" charset="0"/>
                    <a:sym typeface="Symbol"/>
                  </a:rPr>
                  <a:t>. </a:t>
                </a: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Simulations </a:t>
                </a:r>
                <a:r>
                  <a:rPr lang="en-GB" sz="1600" dirty="0">
                    <a:latin typeface="Bookman Old Style" panose="02050604050505020204" pitchFamily="18" charset="0"/>
                    <a:sym typeface="Symbol"/>
                  </a:rPr>
                  <a:t>h</a:t>
                </a:r>
                <a:r>
                  <a:rPr lang="en-GB" sz="1600" dirty="0" smtClean="0">
                    <a:latin typeface="Bookman Old Style" panose="02050604050505020204" pitchFamily="18" charset="0"/>
                    <a:sym typeface="Symbol"/>
                  </a:rPr>
                  <a:t>ave </a:t>
                </a:r>
                <a14:m>
                  <m:oMath xmlns:m="http://schemas.openxmlformats.org/officeDocument/2006/math">
                    <m:r>
                      <a:rPr lang="en-GB" sz="1600" i="1">
                        <a:latin typeface="Cambria Math" panose="02040503050406030204" pitchFamily="18" charset="0"/>
                        <a:sym typeface="Symbol"/>
                      </a:rPr>
                      <m:t>𝑅𝑚</m:t>
                    </m:r>
                    <m:r>
                      <a:rPr lang="en-GB" sz="1600" i="1">
                        <a:latin typeface="Cambria Math" panose="02040503050406030204" pitchFamily="18" charset="0"/>
                        <a:sym typeface="Symbol"/>
                      </a:rPr>
                      <m:t>=</m:t>
                    </m:r>
                    <m:f>
                      <m:fPr>
                        <m:ctrlPr>
                          <a:rPr lang="en-GB" sz="1600" i="1">
                            <a:latin typeface="Cambria Math" panose="02040503050406030204" pitchFamily="18" charset="0"/>
                            <a:sym typeface="Symbol"/>
                          </a:rPr>
                        </m:ctrlPr>
                      </m:fPr>
                      <m:num>
                        <m:r>
                          <a:rPr lang="en-GB" sz="1600" i="1">
                            <a:latin typeface="Cambria Math" panose="02040503050406030204" pitchFamily="18" charset="0"/>
                            <a:sym typeface="Symbol"/>
                          </a:rPr>
                          <m:t>𝑎𝑑𝑣𝑒𝑐𝑡𝑖𝑜𝑛</m:t>
                        </m:r>
                      </m:num>
                      <m:den>
                        <m:r>
                          <a:rPr lang="en-GB" sz="1600" i="1">
                            <a:latin typeface="Cambria Math" panose="02040503050406030204" pitchFamily="18" charset="0"/>
                            <a:sym typeface="Symbol"/>
                          </a:rPr>
                          <m:t>𝑑𝑖𝑓𝑓𝑢𝑠𝑖𝑜𝑛</m:t>
                        </m:r>
                      </m:den>
                    </m:f>
                    <m:r>
                      <a:rPr lang="en-GB" sz="1600" i="1">
                        <a:latin typeface="Cambria Math" panose="02040503050406030204" pitchFamily="18" charset="0"/>
                        <a:sym typeface="Symbol"/>
                      </a:rPr>
                      <m:t>=100−800</m:t>
                    </m:r>
                  </m:oMath>
                </a14:m>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a:latin typeface="Bookman Old Style" panose="02050604050505020204" pitchFamily="18" charset="0"/>
                    <a:sym typeface="Symbol"/>
                  </a:rPr>
                  <a:t>Advection time units used to scale time </a:t>
                </a:r>
                <a:r>
                  <a:rPr lang="en-GB" sz="1600" dirty="0" smtClean="0">
                    <a:latin typeface="Bookman Old Style" panose="02050604050505020204" pitchFamily="18" charset="0"/>
                    <a:sym typeface="Symbol"/>
                  </a:rPr>
                  <a:t>axis</a:t>
                </a: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p:txBody>
          </p:sp>
        </mc:Choice>
        <mc:Fallback>
          <p:sp>
            <p:nvSpPr>
              <p:cNvPr id="7" name="Text Placeholder 12"/>
              <p:cNvSpPr txBox="1">
                <a:spLocks noRot="1" noChangeAspect="1" noMove="1" noResize="1" noEditPoints="1" noAdjustHandles="1" noChangeArrowheads="1" noChangeShapeType="1" noTextEdit="1"/>
              </p:cNvSpPr>
              <p:nvPr/>
            </p:nvSpPr>
            <p:spPr bwMode="auto">
              <a:xfrm>
                <a:off x="576262" y="1304925"/>
                <a:ext cx="5947368" cy="4842136"/>
              </a:xfrm>
              <a:prstGeom prst="rect">
                <a:avLst/>
              </a:prstGeom>
              <a:blipFill>
                <a:blip r:embed="rId3"/>
                <a:stretch>
                  <a:fillRect t="-252" r="-615" b="-10202"/>
                </a:stretch>
              </a:blipFill>
              <a:ln w="9525">
                <a:noFill/>
                <a:miter lim="800000"/>
                <a:headEnd/>
                <a:tailEnd/>
              </a:ln>
            </p:spPr>
            <p:txBody>
              <a:bodyPr/>
              <a:lstStyle/>
              <a:p>
                <a:r>
                  <a:rPr lang="en-GB">
                    <a:noFill/>
                  </a:rPr>
                  <a:t> </a:t>
                </a:r>
              </a:p>
            </p:txBody>
          </p:sp>
        </mc:Fallback>
      </mc:AlternateContent>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04" t="-576" r="66996" b="78421"/>
          <a:stretch/>
        </p:blipFill>
        <p:spPr>
          <a:xfrm>
            <a:off x="7167530" y="1250333"/>
            <a:ext cx="4411557" cy="190625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85" y="3215130"/>
            <a:ext cx="4735641" cy="3504204"/>
          </a:xfrm>
          <a:prstGeom prst="rect">
            <a:avLst/>
          </a:prstGeom>
        </p:spPr>
      </p:pic>
    </p:spTree>
    <p:extLst>
      <p:ext uri="{BB962C8B-B14F-4D97-AF65-F5344CB8AC3E}">
        <p14:creationId xmlns:p14="http://schemas.microsoft.com/office/powerpoint/2010/main" val="4159354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215130"/>
            <a:ext cx="4735641" cy="350420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9" y="3212760"/>
            <a:ext cx="4289489" cy="3505969"/>
          </a:xfrm>
          <a:prstGeom prst="rect">
            <a:avLst/>
          </a:prstGeom>
        </p:spPr>
      </p:pic>
      <p:sp>
        <p:nvSpPr>
          <p:cNvPr id="15" name="Title 1"/>
          <p:cNvSpPr txBox="1">
            <a:spLocks/>
          </p:cNvSpPr>
          <p:nvPr/>
        </p:nvSpPr>
        <p:spPr>
          <a:xfrm>
            <a:off x="576263" y="210774"/>
            <a:ext cx="1100282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3200" dirty="0" smtClean="0">
                <a:solidFill>
                  <a:schemeClr val="bg1"/>
                </a:solidFill>
                <a:latin typeface="Bookman Old Style" panose="02050604050505020204" pitchFamily="18" charset="0"/>
              </a:rPr>
              <a:t>Rapid Changes in Model (Left) and GGF100k (Right)</a:t>
            </a:r>
            <a:endParaRPr lang="en-US" altLang="en-US" sz="3200" dirty="0">
              <a:solidFill>
                <a:schemeClr val="bg1"/>
              </a:solidFill>
              <a:latin typeface="Bookman Old Style" panose="02050604050505020204" pitchFamily="18"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067" y="1467134"/>
            <a:ext cx="3786352" cy="164693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3570" y="1467134"/>
            <a:ext cx="3762138" cy="1636398"/>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9682779" y="1610434"/>
                <a:ext cx="2116304" cy="4524315"/>
              </a:xfrm>
              <a:prstGeom prst="rect">
                <a:avLst/>
              </a:prstGeom>
              <a:noFill/>
            </p:spPr>
            <p:txBody>
              <a:bodyPr wrap="square" rtlCol="0">
                <a:spAutoFit/>
              </a:bodyPr>
              <a:lstStyle/>
              <a:p>
                <a:r>
                  <a:rPr lang="en-GB" dirty="0" smtClean="0">
                    <a:latin typeface="Bookman Old Style" panose="02050604050505020204" pitchFamily="18" charset="0"/>
                  </a:rPr>
                  <a:t>Models and simulations show rapid change of </a:t>
                </a:r>
                <a14:m>
                  <m:oMath xmlns:m="http://schemas.openxmlformats.org/officeDocument/2006/math">
                    <m:r>
                      <a:rPr lang="en-GB" b="0" i="1" smtClean="0">
                        <a:latin typeface="Cambria Math" panose="02040503050406030204" pitchFamily="18" charset="0"/>
                      </a:rPr>
                      <m:t>&gt;</m:t>
                    </m:r>
                    <m:sSup>
                      <m:sSupPr>
                        <m:ctrlPr>
                          <a:rPr lang="en-GB" b="0" i="1" smtClean="0">
                            <a:latin typeface="Cambria Math" panose="02040503050406030204" pitchFamily="18" charset="0"/>
                          </a:rPr>
                        </m:ctrlPr>
                      </m:sSupPr>
                      <m:e>
                        <m:r>
                          <a:rPr lang="en-GB" b="0" i="1" smtClean="0">
                            <a:latin typeface="Cambria Math" panose="02040503050406030204" pitchFamily="18" charset="0"/>
                          </a:rPr>
                          <m:t>1</m:t>
                        </m:r>
                      </m:e>
                      <m:sup>
                        <m:r>
                          <a:rPr lang="en-GB" b="0" i="1" smtClean="0">
                            <a:latin typeface="Cambria Math" panose="02040503050406030204" pitchFamily="18" charset="0"/>
                          </a:rPr>
                          <m:t>∘</m:t>
                        </m:r>
                      </m:sup>
                    </m:sSup>
                  </m:oMath>
                </a14:m>
                <a:r>
                  <a:rPr lang="en-GB" dirty="0" smtClean="0">
                    <a:latin typeface="Bookman Old Style" panose="02050604050505020204" pitchFamily="18" charset="0"/>
                  </a:rPr>
                  <a:t>/</a:t>
                </a:r>
                <a:r>
                  <a:rPr lang="en-GB" dirty="0" err="1" smtClean="0">
                    <a:latin typeface="Bookman Old Style" panose="02050604050505020204" pitchFamily="18" charset="0"/>
                  </a:rPr>
                  <a:t>yr</a:t>
                </a:r>
                <a:endParaRPr lang="en-GB" dirty="0" smtClean="0">
                  <a:latin typeface="Bookman Old Style" panose="02050604050505020204" pitchFamily="18" charset="0"/>
                </a:endParaRPr>
              </a:p>
              <a:p>
                <a:endParaRPr lang="en-GB" dirty="0" smtClean="0">
                  <a:latin typeface="Bookman Old Style" panose="02050604050505020204" pitchFamily="18" charset="0"/>
                </a:endParaRPr>
              </a:p>
              <a:p>
                <a:r>
                  <a:rPr lang="en-GB" dirty="0" smtClean="0">
                    <a:latin typeface="Bookman Old Style" panose="02050604050505020204" pitchFamily="18" charset="0"/>
                  </a:rPr>
                  <a:t>Extreme events not associated with changes in overall dipole tilt</a:t>
                </a:r>
              </a:p>
              <a:p>
                <a:endParaRPr lang="en-GB" dirty="0" smtClean="0">
                  <a:latin typeface="Bookman Old Style" panose="02050604050505020204" pitchFamily="18" charset="0"/>
                </a:endParaRPr>
              </a:p>
              <a:p>
                <a:endParaRPr lang="en-GB" dirty="0" smtClean="0">
                  <a:latin typeface="Bookman Old Style" panose="02050604050505020204" pitchFamily="18" charset="0"/>
                </a:endParaRPr>
              </a:p>
              <a:p>
                <a:r>
                  <a:rPr lang="en-GB" dirty="0" smtClean="0">
                    <a:latin typeface="Bookman Old Style" panose="02050604050505020204" pitchFamily="18" charset="0"/>
                  </a:rPr>
                  <a:t>Field strength decreases during EE’s but not to local minimal</a:t>
                </a:r>
              </a:p>
            </p:txBody>
          </p:sp>
        </mc:Choice>
        <mc:Fallback xmlns="">
          <p:sp>
            <p:nvSpPr>
              <p:cNvPr id="13" name="TextBox 12"/>
              <p:cNvSpPr txBox="1">
                <a:spLocks noRot="1" noChangeAspect="1" noMove="1" noResize="1" noEditPoints="1" noAdjustHandles="1" noChangeArrowheads="1" noChangeShapeType="1" noTextEdit="1"/>
              </p:cNvSpPr>
              <p:nvPr/>
            </p:nvSpPr>
            <p:spPr>
              <a:xfrm>
                <a:off x="9682779" y="1610434"/>
                <a:ext cx="2116304" cy="4524315"/>
              </a:xfrm>
              <a:prstGeom prst="rect">
                <a:avLst/>
              </a:prstGeom>
              <a:blipFill>
                <a:blip r:embed="rId7"/>
                <a:stretch>
                  <a:fillRect l="-2299" t="-539" r="-4310" b="-1348"/>
                </a:stretch>
              </a:blipFill>
            </p:spPr>
            <p:txBody>
              <a:bodyPr/>
              <a:lstStyle/>
              <a:p>
                <a:r>
                  <a:rPr lang="en-GB">
                    <a:noFill/>
                  </a:rPr>
                  <a:t> </a:t>
                </a:r>
              </a:p>
            </p:txBody>
          </p:sp>
        </mc:Fallback>
      </mc:AlternateContent>
      <p:sp>
        <p:nvSpPr>
          <p:cNvPr id="14" name="TextBox 13"/>
          <p:cNvSpPr txBox="1"/>
          <p:nvPr/>
        </p:nvSpPr>
        <p:spPr>
          <a:xfrm>
            <a:off x="148564" y="1398896"/>
            <a:ext cx="1743856" cy="584775"/>
          </a:xfrm>
          <a:prstGeom prst="rect">
            <a:avLst/>
          </a:prstGeom>
          <a:noFill/>
        </p:spPr>
        <p:txBody>
          <a:bodyPr wrap="square" rtlCol="0">
            <a:spAutoFit/>
          </a:bodyPr>
          <a:lstStyle/>
          <a:p>
            <a:pPr algn="ctr"/>
            <a:r>
              <a:rPr lang="en-GB" sz="1600" dirty="0" smtClean="0">
                <a:latin typeface="Bookman Old Style" panose="02050604050505020204" pitchFamily="18" charset="0"/>
              </a:rPr>
              <a:t>“Extreme event”</a:t>
            </a:r>
            <a:endParaRPr lang="en-GB" sz="1600" dirty="0">
              <a:latin typeface="Bookman Old Style" panose="02050604050505020204" pitchFamily="18" charset="0"/>
            </a:endParaRPr>
          </a:p>
        </p:txBody>
      </p:sp>
      <p:cxnSp>
        <p:nvCxnSpPr>
          <p:cNvPr id="17" name="Straight Arrow Connector 16"/>
          <p:cNvCxnSpPr/>
          <p:nvPr/>
        </p:nvCxnSpPr>
        <p:spPr>
          <a:xfrm>
            <a:off x="1398896" y="1910687"/>
            <a:ext cx="736979" cy="49132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24584" y="2475992"/>
            <a:ext cx="0" cy="70631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351129" y="1910687"/>
            <a:ext cx="736979" cy="49132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486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0477"/>
          <a:stretch/>
        </p:blipFill>
        <p:spPr>
          <a:xfrm>
            <a:off x="803031" y="1297846"/>
            <a:ext cx="7518992" cy="23890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 y="3869254"/>
            <a:ext cx="7491060" cy="2730680"/>
          </a:xfrm>
          <a:prstGeom prst="rect">
            <a:avLst/>
          </a:prstGeom>
        </p:spPr>
      </p:pic>
      <p:sp>
        <p:nvSpPr>
          <p:cNvPr id="15" name="Title 1"/>
          <p:cNvSpPr txBox="1">
            <a:spLocks/>
          </p:cNvSpPr>
          <p:nvPr/>
        </p:nvSpPr>
        <p:spPr>
          <a:xfrm>
            <a:off x="576263" y="210774"/>
            <a:ext cx="1100282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3600" dirty="0" smtClean="0">
                <a:solidFill>
                  <a:schemeClr val="bg1"/>
                </a:solidFill>
                <a:latin typeface="Bookman Old Style" panose="02050604050505020204" pitchFamily="18" charset="0"/>
              </a:rPr>
              <a:t>Amplitudes and Locations of Extreme Changes</a:t>
            </a:r>
            <a:endParaRPr lang="en-US" altLang="en-US" sz="3600" dirty="0">
              <a:solidFill>
                <a:schemeClr val="bg1"/>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9247474" y="1357658"/>
                <a:ext cx="2278059" cy="4801314"/>
              </a:xfrm>
              <a:prstGeom prst="rect">
                <a:avLst/>
              </a:prstGeom>
              <a:noFill/>
            </p:spPr>
            <p:txBody>
              <a:bodyPr wrap="square" rtlCol="0">
                <a:spAutoFit/>
              </a:bodyPr>
              <a:lstStyle/>
              <a:p>
                <a:r>
                  <a:rPr lang="en-GB" dirty="0" smtClean="0">
                    <a:latin typeface="Bookman Old Style" panose="02050604050505020204" pitchFamily="18" charset="0"/>
                  </a:rPr>
                  <a:t>Fastest changes are </a:t>
                </a:r>
                <a14:m>
                  <m:oMath xmlns:m="http://schemas.openxmlformats.org/officeDocument/2006/math">
                    <m:r>
                      <a:rPr lang="en-GB" b="0" i="1" smtClean="0">
                        <a:latin typeface="Cambria Math" panose="02040503050406030204" pitchFamily="18" charset="0"/>
                      </a:rPr>
                      <m:t>10×</m:t>
                    </m:r>
                  </m:oMath>
                </a14:m>
                <a:r>
                  <a:rPr lang="en-GB" dirty="0" smtClean="0">
                    <a:latin typeface="Bookman Old Style" panose="02050604050505020204" pitchFamily="18" charset="0"/>
                  </a:rPr>
                  <a:t> values in </a:t>
                </a:r>
                <a:r>
                  <a:rPr lang="en-GB" dirty="0" err="1" smtClean="0">
                    <a:latin typeface="Bookman Old Style" panose="02050604050505020204" pitchFamily="18" charset="0"/>
                  </a:rPr>
                  <a:t>Sagnotti</a:t>
                </a:r>
                <a:r>
                  <a:rPr lang="en-GB" dirty="0" smtClean="0">
                    <a:latin typeface="Bookman Old Style" panose="02050604050505020204" pitchFamily="18" charset="0"/>
                  </a:rPr>
                  <a:t> et al (2014) and </a:t>
                </a:r>
                <a14:m>
                  <m:oMath xmlns:m="http://schemas.openxmlformats.org/officeDocument/2006/math">
                    <m:r>
                      <a:rPr lang="en-GB" b="0" i="1" smtClean="0">
                        <a:latin typeface="Cambria Math" panose="02040503050406030204" pitchFamily="18" charset="0"/>
                      </a:rPr>
                      <m:t>40×</m:t>
                    </m:r>
                  </m:oMath>
                </a14:m>
                <a:r>
                  <a:rPr lang="en-GB" dirty="0" smtClean="0">
                    <a:latin typeface="Bookman Old Style" panose="02050604050505020204" pitchFamily="18" charset="0"/>
                  </a:rPr>
                  <a:t> CALS10k.2</a:t>
                </a:r>
              </a:p>
              <a:p>
                <a:endParaRPr lang="en-GB" dirty="0">
                  <a:latin typeface="Bookman Old Style" panose="02050604050505020204" pitchFamily="18" charset="0"/>
                </a:endParaRPr>
              </a:p>
              <a:p>
                <a:endParaRPr lang="en-GB" dirty="0">
                  <a:latin typeface="Bookman Old Style" panose="02050604050505020204" pitchFamily="18" charset="0"/>
                </a:endParaRPr>
              </a:p>
              <a:p>
                <a:r>
                  <a:rPr lang="en-GB" dirty="0" smtClean="0">
                    <a:latin typeface="Bookman Old Style" panose="02050604050505020204" pitchFamily="18" charset="0"/>
                  </a:rPr>
                  <a:t>Reversing (solid) and Non-reversing (open) dynamos show rapid changes. </a:t>
                </a:r>
              </a:p>
              <a:p>
                <a:endParaRPr lang="en-GB" dirty="0" smtClean="0">
                  <a:latin typeface="Bookman Old Style" panose="02050604050505020204" pitchFamily="18" charset="0"/>
                </a:endParaRPr>
              </a:p>
              <a:p>
                <a:endParaRPr lang="en-GB" dirty="0">
                  <a:latin typeface="Bookman Old Style" panose="02050604050505020204" pitchFamily="18" charset="0"/>
                </a:endParaRPr>
              </a:p>
              <a:p>
                <a:r>
                  <a:rPr lang="en-GB" dirty="0" smtClean="0">
                    <a:latin typeface="Bookman Old Style" panose="02050604050505020204" pitchFamily="18" charset="0"/>
                  </a:rPr>
                  <a:t>Rapid changes generally at latitudes </a:t>
                </a:r>
                <a14:m>
                  <m:oMath xmlns:m="http://schemas.openxmlformats.org/officeDocument/2006/math">
                    <m:r>
                      <a:rPr lang="en-GB" b="0" i="1" smtClean="0">
                        <a:latin typeface="Cambria Math" panose="02040503050406030204" pitchFamily="18" charset="0"/>
                      </a:rPr>
                      <m:t>&lt;</m:t>
                    </m:r>
                    <m:sSup>
                      <m:sSupPr>
                        <m:ctrlPr>
                          <a:rPr lang="en-GB" b="0" i="1" smtClean="0">
                            <a:latin typeface="Cambria Math" panose="02040503050406030204" pitchFamily="18" charset="0"/>
                          </a:rPr>
                        </m:ctrlPr>
                      </m:sSupPr>
                      <m:e>
                        <m:r>
                          <a:rPr lang="en-GB" b="0" i="1" smtClean="0">
                            <a:latin typeface="Cambria Math" panose="02040503050406030204" pitchFamily="18" charset="0"/>
                          </a:rPr>
                          <m:t>40</m:t>
                        </m:r>
                      </m:e>
                      <m:sup>
                        <m:r>
                          <a:rPr lang="en-GB" b="0" i="1" smtClean="0">
                            <a:latin typeface="Cambria Math" panose="02040503050406030204" pitchFamily="18" charset="0"/>
                          </a:rPr>
                          <m:t>∘</m:t>
                        </m:r>
                      </m:sup>
                    </m:sSup>
                  </m:oMath>
                </a14:m>
                <a:endParaRPr lang="en-GB" dirty="0">
                  <a:latin typeface="Bookman Old Style" panose="0205060405050502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247474" y="1357658"/>
                <a:ext cx="2278059" cy="4801314"/>
              </a:xfrm>
              <a:prstGeom prst="rect">
                <a:avLst/>
              </a:prstGeom>
              <a:blipFill>
                <a:blip r:embed="rId5"/>
                <a:stretch>
                  <a:fillRect l="-2406" t="-635" r="-3743" b="-1271"/>
                </a:stretch>
              </a:blipFill>
            </p:spPr>
            <p:txBody>
              <a:bodyPr/>
              <a:lstStyle/>
              <a:p>
                <a:r>
                  <a:rPr lang="en-GB">
                    <a:noFill/>
                  </a:rPr>
                  <a:t> </a:t>
                </a:r>
              </a:p>
            </p:txBody>
          </p:sp>
        </mc:Fallback>
      </mc:AlternateContent>
      <p:sp>
        <p:nvSpPr>
          <p:cNvPr id="10" name="Oval 9"/>
          <p:cNvSpPr/>
          <p:nvPr/>
        </p:nvSpPr>
        <p:spPr>
          <a:xfrm>
            <a:off x="6975642" y="3036627"/>
            <a:ext cx="707668" cy="7075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961615" y="1571768"/>
            <a:ext cx="707668" cy="7075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108621" y="1357658"/>
            <a:ext cx="1141991" cy="307777"/>
          </a:xfrm>
          <a:prstGeom prst="rect">
            <a:avLst/>
          </a:prstGeom>
          <a:noFill/>
        </p:spPr>
        <p:txBody>
          <a:bodyPr wrap="square" rtlCol="0">
            <a:spAutoFit/>
          </a:bodyPr>
          <a:lstStyle/>
          <a:p>
            <a:r>
              <a:rPr lang="en-GB" sz="1400" dirty="0" smtClean="0">
                <a:latin typeface="Bookman Old Style" panose="02050604050505020204" pitchFamily="18" charset="0"/>
              </a:rPr>
              <a:t>GGF100k</a:t>
            </a:r>
            <a:endParaRPr lang="en-GB" sz="1400" dirty="0">
              <a:latin typeface="Bookman Old Style" panose="02050604050505020204" pitchFamily="18" charset="0"/>
            </a:endParaRPr>
          </a:p>
        </p:txBody>
      </p:sp>
      <p:sp>
        <p:nvSpPr>
          <p:cNvPr id="13" name="TextBox 12"/>
          <p:cNvSpPr txBox="1"/>
          <p:nvPr/>
        </p:nvSpPr>
        <p:spPr>
          <a:xfrm>
            <a:off x="5684293" y="3029985"/>
            <a:ext cx="1418065" cy="307777"/>
          </a:xfrm>
          <a:prstGeom prst="rect">
            <a:avLst/>
          </a:prstGeom>
          <a:noFill/>
        </p:spPr>
        <p:txBody>
          <a:bodyPr wrap="square" rtlCol="0">
            <a:spAutoFit/>
          </a:bodyPr>
          <a:lstStyle/>
          <a:p>
            <a:r>
              <a:rPr lang="en-GB" sz="1400" dirty="0" smtClean="0">
                <a:latin typeface="Bookman Old Style" panose="02050604050505020204" pitchFamily="18" charset="0"/>
              </a:rPr>
              <a:t>CALS10k.2b</a:t>
            </a:r>
            <a:endParaRPr lang="en-GB" sz="1400" dirty="0">
              <a:latin typeface="Bookman Old Style" panose="02050604050505020204" pitchFamily="18" charset="0"/>
            </a:endParaRPr>
          </a:p>
        </p:txBody>
      </p:sp>
    </p:spTree>
    <p:extLst>
      <p:ext uri="{BB962C8B-B14F-4D97-AF65-F5344CB8AC3E}">
        <p14:creationId xmlns:p14="http://schemas.microsoft.com/office/powerpoint/2010/main" val="19062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282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a:solidFill>
                  <a:schemeClr val="bg1"/>
                </a:solidFill>
                <a:latin typeface="Bookman Old Style" panose="02050604050505020204" pitchFamily="18" charset="0"/>
              </a:rPr>
              <a:t>Statistics of Extreme Changes</a:t>
            </a:r>
          </a:p>
        </p:txBody>
      </p:sp>
      <p:pic>
        <p:nvPicPr>
          <p:cNvPr id="4" name="Picture 3">
            <a:extLst>
              <a:ext uri="{FF2B5EF4-FFF2-40B4-BE49-F238E27FC236}">
                <a16:creationId xmlns:a16="http://schemas.microsoft.com/office/drawing/2014/main" id="{F7531C0A-5910-0145-BDF6-C3A02E78DB18}"/>
              </a:ext>
            </a:extLst>
          </p:cNvPr>
          <p:cNvPicPr>
            <a:picLocks noChangeAspect="1"/>
          </p:cNvPicPr>
          <p:nvPr/>
        </p:nvPicPr>
        <p:blipFill>
          <a:blip r:embed="rId3"/>
          <a:stretch>
            <a:fillRect/>
          </a:stretch>
        </p:blipFill>
        <p:spPr>
          <a:xfrm>
            <a:off x="91899" y="210774"/>
            <a:ext cx="4228232" cy="6858000"/>
          </a:xfrm>
          <a:prstGeom prst="rect">
            <a:avLst/>
          </a:prstGeom>
        </p:spPr>
      </p:pic>
      <p:pic>
        <p:nvPicPr>
          <p:cNvPr id="8" name="Picture 7">
            <a:extLst>
              <a:ext uri="{FF2B5EF4-FFF2-40B4-BE49-F238E27FC236}">
                <a16:creationId xmlns:a16="http://schemas.microsoft.com/office/drawing/2014/main" id="{BA41F5C6-4287-384C-9517-C110421DE362}"/>
              </a:ext>
            </a:extLst>
          </p:cNvPr>
          <p:cNvPicPr>
            <a:picLocks noChangeAspect="1"/>
          </p:cNvPicPr>
          <p:nvPr/>
        </p:nvPicPr>
        <p:blipFill>
          <a:blip r:embed="rId4"/>
          <a:stretch>
            <a:fillRect/>
          </a:stretch>
        </p:blipFill>
        <p:spPr>
          <a:xfrm>
            <a:off x="7208394" y="210774"/>
            <a:ext cx="4228232" cy="6858000"/>
          </a:xfrm>
          <a:prstGeom prst="rect">
            <a:avLst/>
          </a:prstGeom>
        </p:spPr>
      </p:pic>
      <p:pic>
        <p:nvPicPr>
          <p:cNvPr id="12" name="Picture 11">
            <a:extLst>
              <a:ext uri="{FF2B5EF4-FFF2-40B4-BE49-F238E27FC236}">
                <a16:creationId xmlns:a16="http://schemas.microsoft.com/office/drawing/2014/main" id="{E76F2066-7518-9846-B6DD-4D1D551230C6}"/>
              </a:ext>
            </a:extLst>
          </p:cNvPr>
          <p:cNvPicPr>
            <a:picLocks noChangeAspect="1"/>
          </p:cNvPicPr>
          <p:nvPr/>
        </p:nvPicPr>
        <p:blipFill>
          <a:blip r:embed="rId5"/>
          <a:stretch>
            <a:fillRect/>
          </a:stretch>
        </p:blipFill>
        <p:spPr>
          <a:xfrm>
            <a:off x="3721263" y="210774"/>
            <a:ext cx="4228232" cy="6858000"/>
          </a:xfrm>
          <a:prstGeom prst="rect">
            <a:avLst/>
          </a:prstGeom>
        </p:spPr>
      </p:pic>
      <p:pic>
        <p:nvPicPr>
          <p:cNvPr id="17" name="Picture 16">
            <a:extLst>
              <a:ext uri="{FF2B5EF4-FFF2-40B4-BE49-F238E27FC236}">
                <a16:creationId xmlns:a16="http://schemas.microsoft.com/office/drawing/2014/main" id="{09C1C08F-A051-724B-92E0-0756893757E7}"/>
              </a:ext>
            </a:extLst>
          </p:cNvPr>
          <p:cNvPicPr>
            <a:picLocks noChangeAspect="1"/>
          </p:cNvPicPr>
          <p:nvPr/>
        </p:nvPicPr>
        <p:blipFill>
          <a:blip r:embed="rId6"/>
          <a:stretch>
            <a:fillRect/>
          </a:stretch>
        </p:blipFill>
        <p:spPr>
          <a:xfrm>
            <a:off x="4056362" y="433135"/>
            <a:ext cx="3403576" cy="3547597"/>
          </a:xfrm>
          <a:prstGeom prst="rect">
            <a:avLst/>
          </a:prstGeom>
        </p:spPr>
      </p:pic>
      <p:pic>
        <p:nvPicPr>
          <p:cNvPr id="19" name="Picture 18">
            <a:extLst>
              <a:ext uri="{FF2B5EF4-FFF2-40B4-BE49-F238E27FC236}">
                <a16:creationId xmlns:a16="http://schemas.microsoft.com/office/drawing/2014/main" id="{B258CE20-D3F3-FB4C-984D-2C30CBE7B8F5}"/>
              </a:ext>
            </a:extLst>
          </p:cNvPr>
          <p:cNvPicPr>
            <a:picLocks noChangeAspect="1"/>
          </p:cNvPicPr>
          <p:nvPr/>
        </p:nvPicPr>
        <p:blipFill>
          <a:blip r:embed="rId7"/>
          <a:stretch>
            <a:fillRect/>
          </a:stretch>
        </p:blipFill>
        <p:spPr>
          <a:xfrm>
            <a:off x="7509042" y="433135"/>
            <a:ext cx="3403576" cy="3547597"/>
          </a:xfrm>
          <a:prstGeom prst="rect">
            <a:avLst/>
          </a:prstGeom>
        </p:spPr>
      </p:pic>
      <p:sp>
        <p:nvSpPr>
          <p:cNvPr id="20" name="TextBox 19">
            <a:extLst>
              <a:ext uri="{FF2B5EF4-FFF2-40B4-BE49-F238E27FC236}">
                <a16:creationId xmlns:a16="http://schemas.microsoft.com/office/drawing/2014/main" id="{F416A020-1E8B-5149-AE4F-7B611EFA9C0D}"/>
              </a:ext>
            </a:extLst>
          </p:cNvPr>
          <p:cNvSpPr txBox="1"/>
          <p:nvPr/>
        </p:nvSpPr>
        <p:spPr>
          <a:xfrm>
            <a:off x="420130" y="1383957"/>
            <a:ext cx="36835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Angular rates of change are </a:t>
            </a:r>
            <a:r>
              <a:rPr lang="en-US" dirty="0" err="1"/>
              <a:t>approx</a:t>
            </a:r>
            <a:r>
              <a:rPr lang="en-US" dirty="0"/>
              <a:t> log-normally distributed. </a:t>
            </a:r>
          </a:p>
          <a:p>
            <a:pPr marL="285750" indent="-285750">
              <a:buFont typeface="Arial" panose="020B0604020202020204" pitchFamily="34" charset="0"/>
              <a:buChar char="•"/>
            </a:pPr>
            <a:r>
              <a:rPr lang="en-US" dirty="0"/>
              <a:t>Peak values range up to 22.5 </a:t>
            </a:r>
            <a:r>
              <a:rPr lang="en-US" dirty="0" err="1"/>
              <a:t>deg</a:t>
            </a:r>
            <a:r>
              <a:rPr lang="en-US" dirty="0"/>
              <a:t>/ year for high resolution LSMOD.2</a:t>
            </a:r>
          </a:p>
          <a:p>
            <a:pPr marL="285750" indent="-285750">
              <a:buFont typeface="Arial" panose="020B0604020202020204" pitchFamily="34" charset="0"/>
              <a:buChar char="•"/>
            </a:pPr>
            <a:r>
              <a:rPr lang="en-US" dirty="0"/>
              <a:t>Highest rates of change occur at low latitudes, with generally lower rates at high latitudes</a:t>
            </a:r>
          </a:p>
        </p:txBody>
      </p:sp>
      <p:sp>
        <p:nvSpPr>
          <p:cNvPr id="21" name="TextBox 20">
            <a:extLst>
              <a:ext uri="{FF2B5EF4-FFF2-40B4-BE49-F238E27FC236}">
                <a16:creationId xmlns:a16="http://schemas.microsoft.com/office/drawing/2014/main" id="{ED25B88C-B55D-D94E-A256-4299CAB36F39}"/>
              </a:ext>
            </a:extLst>
          </p:cNvPr>
          <p:cNvSpPr txBox="1"/>
          <p:nvPr/>
        </p:nvSpPr>
        <p:spPr>
          <a:xfrm>
            <a:off x="4940341" y="2069957"/>
            <a:ext cx="2015926" cy="523220"/>
          </a:xfrm>
          <a:prstGeom prst="rect">
            <a:avLst/>
          </a:prstGeom>
          <a:noFill/>
        </p:spPr>
        <p:txBody>
          <a:bodyPr wrap="square" rtlCol="0">
            <a:spAutoFit/>
          </a:bodyPr>
          <a:lstStyle/>
          <a:p>
            <a:r>
              <a:rPr lang="en-US" sz="1400" dirty="0"/>
              <a:t>GGF100k, 99</a:t>
            </a:r>
            <a:r>
              <a:rPr lang="en-US" sz="1400" baseline="30000" dirty="0"/>
              <a:t>th</a:t>
            </a:r>
            <a:r>
              <a:rPr lang="en-US" sz="1400" dirty="0"/>
              <a:t> percentile</a:t>
            </a:r>
          </a:p>
          <a:p>
            <a:r>
              <a:rPr lang="en-US" sz="1400" dirty="0"/>
              <a:t> at .054 </a:t>
            </a:r>
            <a:r>
              <a:rPr lang="en-US" sz="1400" dirty="0" err="1"/>
              <a:t>deg</a:t>
            </a:r>
            <a:r>
              <a:rPr lang="en-US" sz="1400" dirty="0"/>
              <a:t>/</a:t>
            </a:r>
            <a:r>
              <a:rPr lang="en-US" sz="1400" dirty="0" err="1"/>
              <a:t>yr</a:t>
            </a:r>
            <a:endParaRPr lang="en-US" sz="1400" dirty="0"/>
          </a:p>
        </p:txBody>
      </p:sp>
      <p:sp>
        <p:nvSpPr>
          <p:cNvPr id="23" name="Rectangle 22">
            <a:extLst>
              <a:ext uri="{FF2B5EF4-FFF2-40B4-BE49-F238E27FC236}">
                <a16:creationId xmlns:a16="http://schemas.microsoft.com/office/drawing/2014/main" id="{0312D40F-C1C8-EE48-9403-DDAD2FE33237}"/>
              </a:ext>
            </a:extLst>
          </p:cNvPr>
          <p:cNvSpPr/>
          <p:nvPr/>
        </p:nvSpPr>
        <p:spPr>
          <a:xfrm>
            <a:off x="8415472" y="2062463"/>
            <a:ext cx="2031169" cy="523220"/>
          </a:xfrm>
          <a:prstGeom prst="rect">
            <a:avLst/>
          </a:prstGeom>
        </p:spPr>
        <p:txBody>
          <a:bodyPr wrap="square">
            <a:spAutoFit/>
          </a:bodyPr>
          <a:lstStyle/>
          <a:p>
            <a:r>
              <a:rPr lang="en-US" sz="1400" dirty="0"/>
              <a:t>LSMOD.2, 99</a:t>
            </a:r>
            <a:r>
              <a:rPr lang="en-US" sz="1400" baseline="30000" dirty="0"/>
              <a:t>th</a:t>
            </a:r>
            <a:r>
              <a:rPr lang="en-US" sz="1400" dirty="0"/>
              <a:t> percentile</a:t>
            </a:r>
          </a:p>
          <a:p>
            <a:r>
              <a:rPr lang="en-US" sz="1400" dirty="0"/>
              <a:t> at .405 </a:t>
            </a:r>
            <a:r>
              <a:rPr lang="en-US" sz="1400" dirty="0" err="1"/>
              <a:t>deg</a:t>
            </a:r>
            <a:r>
              <a:rPr lang="en-US" sz="1400" dirty="0"/>
              <a:t>/</a:t>
            </a:r>
            <a:r>
              <a:rPr lang="en-US" sz="1400" dirty="0" err="1"/>
              <a:t>yr</a:t>
            </a:r>
            <a:endParaRPr lang="en-US" sz="1400" dirty="0"/>
          </a:p>
        </p:txBody>
      </p:sp>
    </p:spTree>
    <p:extLst>
      <p:ext uri="{BB962C8B-B14F-4D97-AF65-F5344CB8AC3E}">
        <p14:creationId xmlns:p14="http://schemas.microsoft.com/office/powerpoint/2010/main" val="1787078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576263" y="210774"/>
            <a:ext cx="11007794" cy="830888"/>
          </a:xfrm>
          <a:prstGeom prst="rect">
            <a:avLst/>
          </a:prstGeom>
          <a:solidFill>
            <a:schemeClr val="accent1"/>
          </a:solidFill>
          <a:ln w="25400">
            <a:solidFill>
              <a:schemeClr val="tx1"/>
            </a:solidFill>
          </a:ln>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4000" dirty="0" smtClean="0">
                <a:solidFill>
                  <a:schemeClr val="bg1"/>
                </a:solidFill>
                <a:latin typeface="Bookman Old Style" panose="02050604050505020204" pitchFamily="18" charset="0"/>
              </a:rPr>
              <a:t>Toy Model of Rapid Directional Changes</a:t>
            </a:r>
            <a:endParaRPr lang="en-US" altLang="en-US" sz="4000" dirty="0">
              <a:solidFill>
                <a:schemeClr val="bg1"/>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5" name="Text Placeholder 12"/>
              <p:cNvSpPr txBox="1">
                <a:spLocks/>
              </p:cNvSpPr>
              <p:nvPr/>
            </p:nvSpPr>
            <p:spPr bwMode="auto">
              <a:xfrm>
                <a:off x="576263" y="1265657"/>
                <a:ext cx="3197344" cy="4842136"/>
              </a:xfrm>
              <a:prstGeom prst="rect">
                <a:avLst/>
              </a:prstGeom>
              <a:noFill/>
              <a:ln w="9525">
                <a:noFill/>
                <a:miter lim="800000"/>
                <a:headEnd/>
                <a:tailEnd/>
              </a:ln>
            </p:spPr>
            <p:txBody>
              <a:bodyPr>
                <a:prstTxWarp prst="textNoShape">
                  <a:avLst/>
                </a:prstTxWarp>
              </a:bodyPr>
              <a:lstStyle/>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Model </a:t>
                </a:r>
                <a:r>
                  <a:rPr lang="en-GB" sz="1600" dirty="0">
                    <a:latin typeface="Bookman Old Style" panose="02050604050505020204" pitchFamily="18" charset="0"/>
                    <a:sym typeface="Symbol"/>
                  </a:rPr>
                  <a:t>spike </a:t>
                </a:r>
                <a:r>
                  <a:rPr lang="en-GB" sz="1600" dirty="0" smtClean="0">
                    <a:latin typeface="Bookman Old Style" panose="02050604050505020204" pitchFamily="18" charset="0"/>
                    <a:sym typeface="Symbol"/>
                  </a:rPr>
                  <a:t>of amplitude </a:t>
                </a:r>
                <a14:m>
                  <m:oMath xmlns:m="http://schemas.openxmlformats.org/officeDocument/2006/math">
                    <m:r>
                      <a:rPr lang="en-GB" sz="1600" b="0" i="1" smtClean="0">
                        <a:latin typeface="Cambria Math" panose="02040503050406030204" pitchFamily="18" charset="0"/>
                        <a:sym typeface="Symbol"/>
                      </a:rPr>
                      <m:t>𝐴</m:t>
                    </m:r>
                  </m:oMath>
                </a14:m>
                <a:r>
                  <a:rPr lang="en-GB" sz="1600" dirty="0" smtClean="0">
                    <a:latin typeface="Bookman Old Style" panose="02050604050505020204" pitchFamily="18" charset="0"/>
                    <a:sym typeface="Symbol"/>
                  </a:rPr>
                  <a:t> and angular deviation </a:t>
                </a:r>
                <a14:m>
                  <m:oMath xmlns:m="http://schemas.openxmlformats.org/officeDocument/2006/math">
                    <m:r>
                      <a:rPr lang="en-GB" sz="1600" b="0" i="1" smtClean="0">
                        <a:latin typeface="Cambria Math" panose="02040503050406030204" pitchFamily="18" charset="0"/>
                        <a:sym typeface="Symbol"/>
                      </a:rPr>
                      <m:t>𝜎</m:t>
                    </m:r>
                  </m:oMath>
                </a14:m>
                <a:r>
                  <a:rPr lang="en-GB" sz="1600" dirty="0" smtClean="0">
                    <a:latin typeface="Bookman Old Style" panose="02050604050505020204" pitchFamily="18" charset="0"/>
                    <a:sym typeface="Symbol"/>
                  </a:rPr>
                  <a:t> centred </a:t>
                </a:r>
                <a:r>
                  <a:rPr lang="en-GB" sz="1600" dirty="0">
                    <a:latin typeface="Bookman Old Style" panose="02050604050505020204" pitchFamily="18" charset="0"/>
                    <a:sym typeface="Symbol"/>
                  </a:rPr>
                  <a:t>at </a:t>
                </a:r>
                <a14:m>
                  <m:oMath xmlns:m="http://schemas.openxmlformats.org/officeDocument/2006/math">
                    <m:r>
                      <a:rPr lang="en-GB" sz="1600" i="1">
                        <a:latin typeface="Cambria Math" panose="02040503050406030204" pitchFamily="18" charset="0"/>
                        <a:sym typeface="Symbol"/>
                      </a:rPr>
                      <m:t>(</m:t>
                    </m:r>
                    <m:sSub>
                      <m:sSubPr>
                        <m:ctrlPr>
                          <a:rPr lang="en-GB" sz="1600" i="1">
                            <a:latin typeface="Cambria Math" panose="02040503050406030204" pitchFamily="18" charset="0"/>
                            <a:sym typeface="Symbol"/>
                          </a:rPr>
                        </m:ctrlPr>
                      </m:sSubPr>
                      <m:e>
                        <m:r>
                          <a:rPr lang="en-GB" sz="1600" i="1">
                            <a:latin typeface="Cambria Math" panose="02040503050406030204" pitchFamily="18" charset="0"/>
                            <a:sym typeface="Symbol"/>
                          </a:rPr>
                          <m:t>𝜃</m:t>
                        </m:r>
                      </m:e>
                      <m:sub>
                        <m:r>
                          <a:rPr lang="en-GB" sz="1600" i="1">
                            <a:latin typeface="Cambria Math" panose="02040503050406030204" pitchFamily="18" charset="0"/>
                            <a:sym typeface="Symbol"/>
                          </a:rPr>
                          <m:t>𝑐</m:t>
                        </m:r>
                      </m:sub>
                    </m:sSub>
                    <m:r>
                      <a:rPr lang="en-GB" sz="1600" i="1">
                        <a:latin typeface="Cambria Math" panose="02040503050406030204" pitchFamily="18" charset="0"/>
                        <a:sym typeface="Symbol"/>
                      </a:rPr>
                      <m:t>,</m:t>
                    </m:r>
                    <m:sSub>
                      <m:sSubPr>
                        <m:ctrlPr>
                          <a:rPr lang="en-GB" sz="1600" i="1">
                            <a:latin typeface="Cambria Math" panose="02040503050406030204" pitchFamily="18" charset="0"/>
                            <a:sym typeface="Symbol"/>
                          </a:rPr>
                        </m:ctrlPr>
                      </m:sSubPr>
                      <m:e>
                        <m:r>
                          <a:rPr lang="en-GB" sz="1600" i="1">
                            <a:latin typeface="Cambria Math" panose="02040503050406030204" pitchFamily="18" charset="0"/>
                            <a:sym typeface="Symbol"/>
                          </a:rPr>
                          <m:t>𝜙</m:t>
                        </m:r>
                      </m:e>
                      <m:sub>
                        <m:r>
                          <a:rPr lang="en-GB" sz="1600" i="1">
                            <a:latin typeface="Cambria Math" panose="02040503050406030204" pitchFamily="18" charset="0"/>
                            <a:sym typeface="Symbol"/>
                          </a:rPr>
                          <m:t>𝑐</m:t>
                        </m:r>
                      </m:sub>
                    </m:sSub>
                    <m:r>
                      <a:rPr lang="en-GB" sz="1600" i="1">
                        <a:latin typeface="Cambria Math" panose="02040503050406030204" pitchFamily="18" charset="0"/>
                        <a:sym typeface="Symbol"/>
                      </a:rPr>
                      <m:t>)</m:t>
                    </m:r>
                  </m:oMath>
                </a14:m>
                <a:r>
                  <a:rPr lang="en-GB" sz="1600" dirty="0">
                    <a:latin typeface="Bookman Old Style" panose="02050604050505020204" pitchFamily="18" charset="0"/>
                    <a:sym typeface="Symbol"/>
                  </a:rPr>
                  <a:t> </a:t>
                </a:r>
                <a:r>
                  <a:rPr lang="en-GB" sz="1600" dirty="0" smtClean="0">
                    <a:latin typeface="Bookman Old Style" panose="02050604050505020204" pitchFamily="18" charset="0"/>
                    <a:sym typeface="Symbol"/>
                  </a:rPr>
                  <a:t>as</a:t>
                </a: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algn="ctr" defTabSz="914400" eaLnBrk="0" hangingPunct="0">
                  <a:spcBef>
                    <a:spcPts val="600"/>
                  </a:spcBef>
                  <a:buClr>
                    <a:schemeClr val="accent1"/>
                  </a:buClr>
                  <a:buSzPct val="76000"/>
                </a:pPr>
                <a14:m>
                  <m:oMath xmlns:m="http://schemas.openxmlformats.org/officeDocument/2006/math">
                    <m:sSubSup>
                      <m:sSubSupPr>
                        <m:ctrlPr>
                          <a:rPr lang="en-GB" sz="1600" i="1">
                            <a:latin typeface="Cambria Math" panose="02040503050406030204" pitchFamily="18" charset="0"/>
                            <a:sym typeface="Symbol"/>
                          </a:rPr>
                        </m:ctrlPr>
                      </m:sSubSupPr>
                      <m:e>
                        <m:r>
                          <a:rPr lang="en-GB" sz="1600" i="1">
                            <a:latin typeface="Cambria Math" panose="02040503050406030204" pitchFamily="18" charset="0"/>
                            <a:sym typeface="Symbol"/>
                          </a:rPr>
                          <m:t>𝐵</m:t>
                        </m:r>
                      </m:e>
                      <m:sub>
                        <m:r>
                          <a:rPr lang="en-GB" sz="1600" i="1">
                            <a:latin typeface="Cambria Math" panose="02040503050406030204" pitchFamily="18" charset="0"/>
                            <a:sym typeface="Symbol"/>
                          </a:rPr>
                          <m:t>𝑟</m:t>
                        </m:r>
                      </m:sub>
                      <m:sup>
                        <m:r>
                          <a:rPr lang="en-GB" sz="1600" i="1">
                            <a:latin typeface="Cambria Math" panose="02040503050406030204" pitchFamily="18" charset="0"/>
                            <a:sym typeface="Symbol"/>
                          </a:rPr>
                          <m:t>𝑠𝑝𝑖𝑘𝑒</m:t>
                        </m:r>
                      </m:sup>
                    </m:sSubSup>
                    <m:r>
                      <a:rPr lang="en-GB" sz="1600" i="1">
                        <a:latin typeface="Cambria Math" panose="02040503050406030204" pitchFamily="18" charset="0"/>
                        <a:sym typeface="Symbol"/>
                      </a:rPr>
                      <m:t>=</m:t>
                    </m:r>
                    <m:r>
                      <a:rPr lang="en-GB" sz="1600" i="1">
                        <a:latin typeface="Cambria Math" panose="02040503050406030204" pitchFamily="18" charset="0"/>
                        <a:sym typeface="Symbol"/>
                      </a:rPr>
                      <m:t>𝐴</m:t>
                    </m:r>
                    <m:r>
                      <a:rPr lang="en-GB" sz="1600" i="1">
                        <a:latin typeface="Cambria Math" panose="02040503050406030204" pitchFamily="18" charset="0"/>
                        <a:sym typeface="Symbol"/>
                      </a:rPr>
                      <m:t>𝜅</m:t>
                    </m:r>
                    <m:d>
                      <m:dPr>
                        <m:ctrlPr>
                          <a:rPr lang="en-GB" sz="1600" i="1">
                            <a:latin typeface="Cambria Math" panose="02040503050406030204" pitchFamily="18" charset="0"/>
                            <a:sym typeface="Symbol"/>
                          </a:rPr>
                        </m:ctrlPr>
                      </m:dPr>
                      <m:e>
                        <m:f>
                          <m:fPr>
                            <m:ctrlPr>
                              <a:rPr lang="en-GB" sz="1600" i="1">
                                <a:latin typeface="Cambria Math" panose="02040503050406030204" pitchFamily="18" charset="0"/>
                                <a:sym typeface="Symbol"/>
                              </a:rPr>
                            </m:ctrlPr>
                          </m:fPr>
                          <m:num>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𝑒</m:t>
                                </m:r>
                              </m:e>
                              <m:sup>
                                <m:r>
                                  <a:rPr lang="en-GB" sz="1600" i="1">
                                    <a:latin typeface="Cambria Math" panose="02040503050406030204" pitchFamily="18" charset="0"/>
                                    <a:sym typeface="Symbol"/>
                                  </a:rPr>
                                  <m:t>𝜅</m:t>
                                </m:r>
                                <m:func>
                                  <m:funcPr>
                                    <m:ctrlPr>
                                      <a:rPr lang="en-GB" sz="1600" i="1">
                                        <a:latin typeface="Cambria Math" panose="02040503050406030204" pitchFamily="18" charset="0"/>
                                        <a:sym typeface="Symbol"/>
                                      </a:rPr>
                                    </m:ctrlPr>
                                  </m:funcPr>
                                  <m:fName>
                                    <m:r>
                                      <m:rPr>
                                        <m:sty m:val="p"/>
                                      </m:rPr>
                                      <a:rPr lang="en-GB" sz="1600">
                                        <a:latin typeface="Cambria Math" panose="02040503050406030204" pitchFamily="18" charset="0"/>
                                        <a:sym typeface="Symbol"/>
                                      </a:rPr>
                                      <m:t>cos</m:t>
                                    </m:r>
                                  </m:fName>
                                  <m:e>
                                    <m:r>
                                      <a:rPr lang="en-GB" sz="1600" b="0" i="1" smtClean="0">
                                        <a:latin typeface="Cambria Math" panose="02040503050406030204" pitchFamily="18" charset="0"/>
                                        <a:sym typeface="Symbol"/>
                                      </a:rPr>
                                      <m:t>𝛼</m:t>
                                    </m:r>
                                  </m:e>
                                </m:func>
                              </m:sup>
                            </m:sSup>
                          </m:num>
                          <m:den>
                            <m:r>
                              <a:rPr lang="en-GB" sz="1600" i="1">
                                <a:latin typeface="Cambria Math" panose="02040503050406030204" pitchFamily="18" charset="0"/>
                                <a:sym typeface="Symbol"/>
                              </a:rPr>
                              <m:t>4</m:t>
                            </m:r>
                            <m:r>
                              <a:rPr lang="en-GB" sz="1600" i="1">
                                <a:latin typeface="Cambria Math" panose="02040503050406030204" pitchFamily="18" charset="0"/>
                                <a:sym typeface="Symbol"/>
                              </a:rPr>
                              <m:t>𝜋</m:t>
                            </m:r>
                            <m:func>
                              <m:funcPr>
                                <m:ctrlPr>
                                  <a:rPr lang="en-GB" sz="1600" i="1">
                                    <a:latin typeface="Cambria Math" panose="02040503050406030204" pitchFamily="18" charset="0"/>
                                    <a:sym typeface="Symbol"/>
                                  </a:rPr>
                                </m:ctrlPr>
                              </m:funcPr>
                              <m:fName>
                                <m:r>
                                  <m:rPr>
                                    <m:sty m:val="p"/>
                                  </m:rPr>
                                  <a:rPr lang="en-GB" sz="1600">
                                    <a:latin typeface="Cambria Math" panose="02040503050406030204" pitchFamily="18" charset="0"/>
                                    <a:sym typeface="Symbol"/>
                                  </a:rPr>
                                  <m:t>sinh</m:t>
                                </m:r>
                              </m:fName>
                              <m:e>
                                <m:r>
                                  <a:rPr lang="en-GB" sz="1600" i="1">
                                    <a:latin typeface="Cambria Math" panose="02040503050406030204" pitchFamily="18" charset="0"/>
                                    <a:sym typeface="Symbol"/>
                                  </a:rPr>
                                  <m:t>𝜅</m:t>
                                </m:r>
                              </m:e>
                            </m:func>
                          </m:den>
                        </m:f>
                      </m:e>
                    </m:d>
                    <m:r>
                      <a:rPr lang="en-GB" sz="1600" i="1">
                        <a:latin typeface="Cambria Math" panose="02040503050406030204" pitchFamily="18" charset="0"/>
                        <a:sym typeface="Symbol"/>
                      </a:rPr>
                      <m:t>−</m:t>
                    </m:r>
                    <m:f>
                      <m:fPr>
                        <m:ctrlPr>
                          <a:rPr lang="en-GB" sz="1600" i="1">
                            <a:latin typeface="Cambria Math" panose="02040503050406030204" pitchFamily="18" charset="0"/>
                            <a:sym typeface="Symbol"/>
                          </a:rPr>
                        </m:ctrlPr>
                      </m:fPr>
                      <m:num>
                        <m:r>
                          <a:rPr lang="en-GB" sz="1600" i="1">
                            <a:latin typeface="Cambria Math" panose="02040503050406030204" pitchFamily="18" charset="0"/>
                            <a:sym typeface="Symbol"/>
                          </a:rPr>
                          <m:t>𝐴</m:t>
                        </m:r>
                      </m:num>
                      <m:den>
                        <m:r>
                          <a:rPr lang="en-GB" sz="1600" i="1">
                            <a:latin typeface="Cambria Math" panose="02040503050406030204" pitchFamily="18" charset="0"/>
                            <a:sym typeface="Symbol"/>
                          </a:rPr>
                          <m:t>4</m:t>
                        </m:r>
                        <m:r>
                          <a:rPr lang="en-GB" sz="1600" i="1">
                            <a:latin typeface="Cambria Math" panose="02040503050406030204" pitchFamily="18" charset="0"/>
                            <a:sym typeface="Symbol"/>
                          </a:rPr>
                          <m:t>𝜋</m:t>
                        </m:r>
                      </m:den>
                    </m:f>
                  </m:oMath>
                </a14:m>
                <a:r>
                  <a:rPr lang="en-GB" sz="1600" dirty="0">
                    <a:latin typeface="Bookman Old Style" panose="02050604050505020204" pitchFamily="18" charset="0"/>
                    <a:sym typeface="Symbol"/>
                  </a:rPr>
                  <a:t> </a:t>
                </a:r>
              </a:p>
              <a:p>
                <a:pPr algn="ctr" defTabSz="914400" eaLnBrk="0" hangingPunct="0">
                  <a:spcBef>
                    <a:spcPts val="600"/>
                  </a:spcBef>
                  <a:buClr>
                    <a:schemeClr val="accent1"/>
                  </a:buClr>
                  <a:buSzPct val="76000"/>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sym typeface="Symbol"/>
                        </a:rPr>
                        <m:t>𝜅</m:t>
                      </m:r>
                      <m:r>
                        <a:rPr lang="en-GB" sz="1600" i="1">
                          <a:latin typeface="Cambria Math" panose="02040503050406030204" pitchFamily="18" charset="0"/>
                          <a:sym typeface="Symbol"/>
                        </a:rPr>
                        <m:t>=</m:t>
                      </m:r>
                      <m:f>
                        <m:fPr>
                          <m:ctrlPr>
                            <a:rPr lang="en-GB" sz="1600" i="1">
                              <a:latin typeface="Cambria Math" panose="02040503050406030204" pitchFamily="18" charset="0"/>
                              <a:sym typeface="Symbol"/>
                            </a:rPr>
                          </m:ctrlPr>
                        </m:fPr>
                        <m:num>
                          <m:r>
                            <a:rPr lang="en-GB" sz="1600" i="1">
                              <a:latin typeface="Cambria Math" panose="02040503050406030204" pitchFamily="18" charset="0"/>
                              <a:sym typeface="Symbol"/>
                            </a:rPr>
                            <m:t>6561</m:t>
                          </m:r>
                        </m:num>
                        <m:den>
                          <m:sSup>
                            <m:sSupPr>
                              <m:ctrlPr>
                                <a:rPr lang="en-GB" sz="1600" i="1">
                                  <a:latin typeface="Cambria Math" panose="02040503050406030204" pitchFamily="18" charset="0"/>
                                  <a:sym typeface="Symbol"/>
                                </a:rPr>
                              </m:ctrlPr>
                            </m:sSupPr>
                            <m:e>
                              <m:r>
                                <a:rPr lang="en-GB" sz="1600" i="1">
                                  <a:latin typeface="Cambria Math" panose="02040503050406030204" pitchFamily="18" charset="0"/>
                                  <a:sym typeface="Symbol"/>
                                </a:rPr>
                                <m:t>𝜎</m:t>
                              </m:r>
                            </m:e>
                            <m:sup>
                              <m:r>
                                <a:rPr lang="en-GB" sz="1600" i="1">
                                  <a:latin typeface="Cambria Math" panose="02040503050406030204" pitchFamily="18" charset="0"/>
                                  <a:sym typeface="Symbol"/>
                                </a:rPr>
                                <m:t>2</m:t>
                              </m:r>
                            </m:sup>
                          </m:sSup>
                        </m:den>
                      </m:f>
                    </m:oMath>
                  </m:oMathPara>
                </a14:m>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smtClean="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14:m>
                  <m:oMath xmlns:m="http://schemas.openxmlformats.org/officeDocument/2006/math">
                    <m:r>
                      <a:rPr lang="en-GB" sz="1600" b="0" i="1" smtClean="0">
                        <a:latin typeface="Cambria Math" panose="02040503050406030204" pitchFamily="18" charset="0"/>
                        <a:sym typeface="Symbol"/>
                      </a:rPr>
                      <m:t>𝐴</m:t>
                    </m:r>
                    <m:r>
                      <a:rPr lang="en-GB" sz="1600" b="0" i="1" smtClean="0">
                        <a:latin typeface="Cambria Math" panose="02040503050406030204" pitchFamily="18" charset="0"/>
                        <a:sym typeface="Symbol"/>
                      </a:rPr>
                      <m:t>/4</m:t>
                    </m:r>
                    <m:r>
                      <a:rPr lang="en-GB" sz="1600" b="0" i="1" smtClean="0">
                        <a:latin typeface="Cambria Math" panose="02040503050406030204" pitchFamily="18" charset="0"/>
                        <a:sym typeface="Symbol"/>
                      </a:rPr>
                      <m:t>𝜋</m:t>
                    </m:r>
                  </m:oMath>
                </a14:m>
                <a:r>
                  <a:rPr lang="en-GB" sz="1600" dirty="0" smtClean="0">
                    <a:latin typeface="Bookman Old Style" panose="02050604050505020204" pitchFamily="18" charset="0"/>
                    <a:sym typeface="Symbol"/>
                  </a:rPr>
                  <a:t> ensures divergence-free field</a:t>
                </a: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Background field is axial dipole of amplitude 80 </a:t>
                </a:r>
                <a14:m>
                  <m:oMath xmlns:m="http://schemas.openxmlformats.org/officeDocument/2006/math">
                    <m:r>
                      <a:rPr lang="en-GB" sz="1600" b="0" i="1" smtClean="0">
                        <a:latin typeface="Cambria Math" panose="02040503050406030204" pitchFamily="18" charset="0"/>
                        <a:sym typeface="Symbol"/>
                      </a:rPr>
                      <m:t>𝜇</m:t>
                    </m:r>
                    <m:r>
                      <a:rPr lang="en-GB" sz="1600" b="0" i="1" smtClean="0">
                        <a:latin typeface="Cambria Math" panose="02040503050406030204" pitchFamily="18" charset="0"/>
                        <a:sym typeface="Symbol"/>
                      </a:rPr>
                      <m:t>𝑇</m:t>
                    </m:r>
                  </m:oMath>
                </a14:m>
                <a:r>
                  <a:rPr lang="en-GB" sz="1600" dirty="0" smtClean="0">
                    <a:latin typeface="Bookman Old Style" panose="02050604050505020204" pitchFamily="18" charset="0"/>
                    <a:sym typeface="Symbol"/>
                  </a:rPr>
                  <a:t>. </a:t>
                </a:r>
              </a:p>
              <a:p>
                <a:pPr marL="285750" indent="-285750" defTabSz="914400" eaLnBrk="0" hangingPunct="0">
                  <a:spcBef>
                    <a:spcPts val="600"/>
                  </a:spcBef>
                  <a:buClr>
                    <a:schemeClr val="accent1"/>
                  </a:buClr>
                  <a:buSzPct val="76000"/>
                  <a:buFont typeface="Wingdings" panose="05000000000000000000" pitchFamily="2" charset="2"/>
                  <a:buChar char="Ø"/>
                </a:pPr>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 typeface="Wingdings" panose="05000000000000000000" pitchFamily="2" charset="2"/>
                  <a:buChar char="Ø"/>
                </a:pPr>
                <a:r>
                  <a:rPr lang="en-GB" sz="1600" dirty="0" smtClean="0">
                    <a:latin typeface="Bookman Old Style" panose="02050604050505020204" pitchFamily="18" charset="0"/>
                    <a:sym typeface="Symbol"/>
                  </a:rPr>
                  <a:t>Move spike in latitudinal increments </a:t>
                </a:r>
                <a14:m>
                  <m:oMath xmlns:m="http://schemas.openxmlformats.org/officeDocument/2006/math">
                    <m:r>
                      <a:rPr lang="en-GB" sz="1600" b="0" i="1" smtClean="0">
                        <a:latin typeface="Cambria Math" panose="02040503050406030204" pitchFamily="18" charset="0"/>
                        <a:sym typeface="Symbol"/>
                      </a:rPr>
                      <m:t>𝛿𝜃</m:t>
                    </m:r>
                  </m:oMath>
                </a14:m>
                <a:r>
                  <a:rPr lang="en-GB" sz="1600" dirty="0" smtClean="0">
                    <a:latin typeface="Bookman Old Style" panose="02050604050505020204" pitchFamily="18" charset="0"/>
                    <a:sym typeface="Symbol"/>
                  </a:rPr>
                  <a:t> and longitudinal increments </a:t>
                </a:r>
                <a14:m>
                  <m:oMath xmlns:m="http://schemas.openxmlformats.org/officeDocument/2006/math">
                    <m:r>
                      <a:rPr lang="en-GB" sz="1600" b="0" i="1" smtClean="0">
                        <a:latin typeface="Cambria Math" panose="02040503050406030204" pitchFamily="18" charset="0"/>
                        <a:sym typeface="Symbol"/>
                      </a:rPr>
                      <m:t>𝛿𝜙</m:t>
                    </m:r>
                  </m:oMath>
                </a14:m>
                <a:endParaRPr lang="en-GB" sz="1600" dirty="0">
                  <a:latin typeface="Bookman Old Style" panose="02050604050505020204" pitchFamily="18" charset="0"/>
                  <a:sym typeface="Symbol"/>
                </a:endParaRPr>
              </a:p>
              <a:p>
                <a:pPr marL="285750" indent="-285750" defTabSz="914400" eaLnBrk="0" hangingPunct="0">
                  <a:spcBef>
                    <a:spcPts val="600"/>
                  </a:spcBef>
                  <a:buClr>
                    <a:schemeClr val="accent1"/>
                  </a:buClr>
                  <a:buSzPct val="76000"/>
                  <a:buFontTx/>
                  <a:buChar char="-"/>
                </a:pPr>
                <a:endParaRPr lang="en-GB" sz="1600" dirty="0">
                  <a:latin typeface="Bookman Old Style" panose="02050604050505020204" pitchFamily="18" charset="0"/>
                  <a:sym typeface="Symbol"/>
                </a:endParaRPr>
              </a:p>
              <a:p>
                <a:pPr defTabSz="914400" eaLnBrk="0" hangingPunct="0">
                  <a:spcBef>
                    <a:spcPts val="600"/>
                  </a:spcBef>
                  <a:buClr>
                    <a:schemeClr val="accent1"/>
                  </a:buClr>
                  <a:buSzPct val="76000"/>
                </a:pPr>
                <a:endParaRPr lang="en-GB" sz="1600" dirty="0">
                  <a:latin typeface="Bookman Old Style" panose="02050604050505020204" pitchFamily="18" charset="0"/>
                  <a:sym typeface="Symbol"/>
                </a:endParaRPr>
              </a:p>
            </p:txBody>
          </p:sp>
        </mc:Choice>
        <mc:Fallback xmlns="">
          <p:sp>
            <p:nvSpPr>
              <p:cNvPr id="5" name="Text Placeholder 12"/>
              <p:cNvSpPr txBox="1">
                <a:spLocks noRot="1" noChangeAspect="1" noMove="1" noResize="1" noEditPoints="1" noAdjustHandles="1" noChangeArrowheads="1" noChangeShapeType="1" noTextEdit="1"/>
              </p:cNvSpPr>
              <p:nvPr/>
            </p:nvSpPr>
            <p:spPr bwMode="auto">
              <a:xfrm>
                <a:off x="576263" y="1265657"/>
                <a:ext cx="3197344" cy="4842136"/>
              </a:xfrm>
              <a:prstGeom prst="rect">
                <a:avLst/>
              </a:prstGeom>
              <a:blipFill>
                <a:blip r:embed="rId3"/>
                <a:stretch>
                  <a:fillRect t="-378" b="-3904"/>
                </a:stretch>
              </a:blipFill>
              <a:ln w="9525">
                <a:noFill/>
                <a:miter lim="800000"/>
                <a:headEnd/>
                <a:tailEnd/>
              </a:ln>
            </p:spPr>
            <p:txBody>
              <a:bodyPr/>
              <a:lstStyle/>
              <a:p>
                <a:r>
                  <a:rPr lang="en-GB">
                    <a:noFill/>
                  </a:rPr>
                  <a:t> </a:t>
                </a:r>
              </a:p>
            </p:txBody>
          </p:sp>
        </mc:Fallback>
      </mc:AlternateContent>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59403"/>
          <a:stretch/>
        </p:blipFill>
        <p:spPr>
          <a:xfrm>
            <a:off x="3866328" y="1627380"/>
            <a:ext cx="8031356" cy="4480414"/>
          </a:xfrm>
          <a:prstGeom prst="rect">
            <a:avLst/>
          </a:prstGeom>
        </p:spPr>
      </p:pic>
      <p:sp>
        <p:nvSpPr>
          <p:cNvPr id="6" name="Text Placeholder 12"/>
          <p:cNvSpPr txBox="1">
            <a:spLocks/>
          </p:cNvSpPr>
          <p:nvPr/>
        </p:nvSpPr>
        <p:spPr bwMode="auto">
          <a:xfrm>
            <a:off x="4298295" y="6254762"/>
            <a:ext cx="7167422" cy="465377"/>
          </a:xfrm>
          <a:prstGeom prst="rect">
            <a:avLst/>
          </a:prstGeom>
          <a:noFill/>
          <a:ln w="9525">
            <a:noFill/>
            <a:miter lim="800000"/>
            <a:headEnd/>
            <a:tailEnd/>
          </a:ln>
        </p:spPr>
        <p:txBody>
          <a:bodyPr>
            <a:prstTxWarp prst="textNoShape">
              <a:avLst/>
            </a:prstTxWarp>
          </a:bodyPr>
          <a:lstStyle/>
          <a:p>
            <a:pPr algn="ctr" defTabSz="914400" eaLnBrk="0" hangingPunct="0">
              <a:spcBef>
                <a:spcPts val="600"/>
              </a:spcBef>
              <a:buClr>
                <a:schemeClr val="accent1"/>
              </a:buClr>
              <a:buSzPct val="76000"/>
            </a:pPr>
            <a:r>
              <a:rPr lang="en-GB" sz="1600" dirty="0" smtClean="0">
                <a:latin typeface="Bookman Old Style" panose="02050604050505020204" pitchFamily="18" charset="0"/>
                <a:sym typeface="Symbol"/>
              </a:rPr>
              <a:t>Based on model by </a:t>
            </a:r>
            <a:r>
              <a:rPr lang="en-GB" sz="1600" u="sng" dirty="0" smtClean="0">
                <a:latin typeface="Bookman Old Style" panose="02050604050505020204" pitchFamily="18" charset="0"/>
                <a:sym typeface="Symbol"/>
              </a:rPr>
              <a:t>Davies and Constable, Nat Comms, 2017</a:t>
            </a:r>
            <a:endParaRPr lang="en-GB" sz="1600" u="sng" dirty="0">
              <a:latin typeface="Bookman Old Style" panose="02050604050505020204" pitchFamily="18" charset="0"/>
              <a:sym typeface="Symbol"/>
            </a:endParaRPr>
          </a:p>
        </p:txBody>
      </p:sp>
      <p:cxnSp>
        <p:nvCxnSpPr>
          <p:cNvPr id="7" name="Straight Arrow Connector 6"/>
          <p:cNvCxnSpPr/>
          <p:nvPr/>
        </p:nvCxnSpPr>
        <p:spPr>
          <a:xfrm flipV="1">
            <a:off x="4494315" y="1466531"/>
            <a:ext cx="684697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2622" y="1060583"/>
            <a:ext cx="1323833" cy="369332"/>
          </a:xfrm>
          <a:prstGeom prst="rect">
            <a:avLst/>
          </a:prstGeom>
          <a:noFill/>
        </p:spPr>
        <p:txBody>
          <a:bodyPr wrap="square" rtlCol="0">
            <a:spAutoFit/>
          </a:bodyPr>
          <a:lstStyle/>
          <a:p>
            <a:r>
              <a:rPr lang="en-GB" dirty="0" smtClean="0">
                <a:latin typeface="Bookman Old Style" panose="02050604050505020204" pitchFamily="18" charset="0"/>
              </a:rPr>
              <a:t>Time</a:t>
            </a:r>
            <a:endParaRPr lang="en-GB" dirty="0">
              <a:latin typeface="Bookman Old Style" panose="02050604050505020204" pitchFamily="18" charset="0"/>
            </a:endParaRPr>
          </a:p>
        </p:txBody>
      </p:sp>
    </p:spTree>
    <p:extLst>
      <p:ext uri="{BB962C8B-B14F-4D97-AF65-F5344CB8AC3E}">
        <p14:creationId xmlns:p14="http://schemas.microsoft.com/office/powerpoint/2010/main" val="2811117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34330</TotalTime>
  <Words>1531</Words>
  <Application>Microsoft Office PowerPoint</Application>
  <PresentationFormat>Widescreen</PresentationFormat>
  <Paragraphs>249</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Bookman Old Style</vt:lpstr>
      <vt:lpstr>Calibri</vt:lpstr>
      <vt:lpstr>Calibri Light</vt:lpstr>
      <vt:lpstr>Cambria Math</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Convection with Inhomogeneous Boundaries</dc:title>
  <dc:creator>Christopher Davies</dc:creator>
  <cp:lastModifiedBy>earcd</cp:lastModifiedBy>
  <cp:revision>1117</cp:revision>
  <dcterms:created xsi:type="dcterms:W3CDTF">2011-05-06T08:36:56Z</dcterms:created>
  <dcterms:modified xsi:type="dcterms:W3CDTF">2019-12-06T19:15:09Z</dcterms:modified>
</cp:coreProperties>
</file>